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27"/>
  </p:notesMasterIdLst>
  <p:handoutMasterIdLst>
    <p:handoutMasterId r:id="rId28"/>
  </p:handoutMasterIdLst>
  <p:sldIdLst>
    <p:sldId id="277" r:id="rId5"/>
    <p:sldId id="292" r:id="rId6"/>
    <p:sldId id="268" r:id="rId7"/>
    <p:sldId id="302" r:id="rId8"/>
    <p:sldId id="306" r:id="rId9"/>
    <p:sldId id="307" r:id="rId10"/>
    <p:sldId id="303" r:id="rId11"/>
    <p:sldId id="314" r:id="rId12"/>
    <p:sldId id="308" r:id="rId13"/>
    <p:sldId id="316" r:id="rId14"/>
    <p:sldId id="304" r:id="rId15"/>
    <p:sldId id="301" r:id="rId16"/>
    <p:sldId id="300" r:id="rId17"/>
    <p:sldId id="310" r:id="rId18"/>
    <p:sldId id="311" r:id="rId19"/>
    <p:sldId id="312" r:id="rId20"/>
    <p:sldId id="313" r:id="rId21"/>
    <p:sldId id="315" r:id="rId22"/>
    <p:sldId id="305" r:id="rId23"/>
    <p:sldId id="309" r:id="rId24"/>
    <p:sldId id="265" r:id="rId25"/>
    <p:sldId id="317" r:id="rId26"/>
  </p:sldIdLst>
  <p:sldSz cx="12192000" cy="6858000"/>
  <p:notesSz cx="7026275" cy="9312275"/>
  <p:embeddedFontLst>
    <p:embeddedFont>
      <p:font typeface="Speak Pro" panose="020B0604020202020204" charset="0"/>
      <p:regular r:id="rId29"/>
      <p:bold r:id="rId30"/>
      <p:italic r:id="rId31"/>
      <p:boldItalic r:id="rId32"/>
    </p:embeddedFont>
    <p:embeddedFont>
      <p:font typeface="Avenir Next LT Pro"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99" autoAdjust="0"/>
    <p:restoredTop sz="67674" autoAdjust="0"/>
  </p:normalViewPr>
  <p:slideViewPr>
    <p:cSldViewPr snapToGrid="0">
      <p:cViewPr varScale="1">
        <p:scale>
          <a:sx n="46" d="100"/>
          <a:sy n="46" d="100"/>
        </p:scale>
        <p:origin x="1408" y="44"/>
      </p:cViewPr>
      <p:guideLst/>
    </p:cSldViewPr>
  </p:slideViewPr>
  <p:outlineViewPr>
    <p:cViewPr>
      <p:scale>
        <a:sx n="33" d="100"/>
        <a:sy n="33" d="100"/>
      </p:scale>
      <p:origin x="0" y="-335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F68C0DD2-AAFF-40FB-B1D5-B76D6B9F63F5}" type="datetimeFigureOut">
              <a:rPr lang="en-US" smtClean="0"/>
              <a:t>1/16/2021</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B0EAA7A3-4278-43C6-8774-F62FA0274339}" type="datetimeFigureOut">
              <a:rPr lang="en-US" smtClean="0"/>
              <a:t>1/16/2021</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FBDF500-FE05-4D50-AB42-37EDEB80A66C}" type="slidenum">
              <a:rPr lang="en-US" smtClean="0"/>
              <a:t>1</a:t>
            </a:fld>
            <a:endParaRPr lang="en-US" dirty="0"/>
          </a:p>
        </p:txBody>
      </p:sp>
    </p:spTree>
    <p:extLst>
      <p:ext uri="{BB962C8B-B14F-4D97-AF65-F5344CB8AC3E}">
        <p14:creationId xmlns:p14="http://schemas.microsoft.com/office/powerpoint/2010/main" val="4080553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0FBDF500-FE05-4D50-AB42-37EDEB80A66C}" type="slidenum">
              <a:rPr lang="en-US" smtClean="0"/>
              <a:t>10</a:t>
            </a:fld>
            <a:endParaRPr lang="en-US" dirty="0"/>
          </a:p>
        </p:txBody>
      </p:sp>
    </p:spTree>
    <p:extLst>
      <p:ext uri="{BB962C8B-B14F-4D97-AF65-F5344CB8AC3E}">
        <p14:creationId xmlns:p14="http://schemas.microsoft.com/office/powerpoint/2010/main" val="61279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11</a:t>
            </a:fld>
            <a:endParaRPr lang="en-US" dirty="0"/>
          </a:p>
        </p:txBody>
      </p:sp>
    </p:spTree>
    <p:extLst>
      <p:ext uri="{BB962C8B-B14F-4D97-AF65-F5344CB8AC3E}">
        <p14:creationId xmlns:p14="http://schemas.microsoft.com/office/powerpoint/2010/main" val="88111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12</a:t>
            </a:fld>
            <a:endParaRPr lang="en-US" dirty="0"/>
          </a:p>
        </p:txBody>
      </p:sp>
    </p:spTree>
    <p:extLst>
      <p:ext uri="{BB962C8B-B14F-4D97-AF65-F5344CB8AC3E}">
        <p14:creationId xmlns:p14="http://schemas.microsoft.com/office/powerpoint/2010/main" val="168529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13</a:t>
            </a:fld>
            <a:endParaRPr lang="en-US" dirty="0"/>
          </a:p>
        </p:txBody>
      </p:sp>
    </p:spTree>
    <p:extLst>
      <p:ext uri="{BB962C8B-B14F-4D97-AF65-F5344CB8AC3E}">
        <p14:creationId xmlns:p14="http://schemas.microsoft.com/office/powerpoint/2010/main" val="57789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14</a:t>
            </a:fld>
            <a:endParaRPr lang="en-US" dirty="0"/>
          </a:p>
        </p:txBody>
      </p:sp>
    </p:spTree>
    <p:extLst>
      <p:ext uri="{BB962C8B-B14F-4D97-AF65-F5344CB8AC3E}">
        <p14:creationId xmlns:p14="http://schemas.microsoft.com/office/powerpoint/2010/main" val="271573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0FBDF500-FE05-4D50-AB42-37EDEB80A66C}" type="slidenum">
              <a:rPr lang="en-US" smtClean="0"/>
              <a:t>15</a:t>
            </a:fld>
            <a:endParaRPr lang="en-US" dirty="0"/>
          </a:p>
        </p:txBody>
      </p:sp>
    </p:spTree>
    <p:extLst>
      <p:ext uri="{BB962C8B-B14F-4D97-AF65-F5344CB8AC3E}">
        <p14:creationId xmlns:p14="http://schemas.microsoft.com/office/powerpoint/2010/main" val="152873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p>
        </p:txBody>
      </p:sp>
      <p:sp>
        <p:nvSpPr>
          <p:cNvPr id="4" name="Slide Number Placeholder 3"/>
          <p:cNvSpPr>
            <a:spLocks noGrp="1"/>
          </p:cNvSpPr>
          <p:nvPr>
            <p:ph type="sldNum" sz="quarter" idx="10"/>
          </p:nvPr>
        </p:nvSpPr>
        <p:spPr/>
        <p:txBody>
          <a:bodyPr/>
          <a:lstStyle/>
          <a:p>
            <a:fld id="{0FBDF500-FE05-4D50-AB42-37EDEB80A66C}" type="slidenum">
              <a:rPr lang="en-US" smtClean="0"/>
              <a:t>16</a:t>
            </a:fld>
            <a:endParaRPr lang="en-US" dirty="0"/>
          </a:p>
        </p:txBody>
      </p:sp>
    </p:spTree>
    <p:extLst>
      <p:ext uri="{BB962C8B-B14F-4D97-AF65-F5344CB8AC3E}">
        <p14:creationId xmlns:p14="http://schemas.microsoft.com/office/powerpoint/2010/main" val="65288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FBDF500-FE05-4D50-AB42-37EDEB80A66C}" type="slidenum">
              <a:rPr lang="en-US" smtClean="0"/>
              <a:t>17</a:t>
            </a:fld>
            <a:endParaRPr lang="en-US" dirty="0"/>
          </a:p>
        </p:txBody>
      </p:sp>
    </p:spTree>
    <p:extLst>
      <p:ext uri="{BB962C8B-B14F-4D97-AF65-F5344CB8AC3E}">
        <p14:creationId xmlns:p14="http://schemas.microsoft.com/office/powerpoint/2010/main" val="3927806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0FBDF500-FE05-4D50-AB42-37EDEB80A66C}" type="slidenum">
              <a:rPr lang="en-US" smtClean="0"/>
              <a:t>18</a:t>
            </a:fld>
            <a:endParaRPr lang="en-US" dirty="0"/>
          </a:p>
        </p:txBody>
      </p:sp>
    </p:spTree>
    <p:extLst>
      <p:ext uri="{BB962C8B-B14F-4D97-AF65-F5344CB8AC3E}">
        <p14:creationId xmlns:p14="http://schemas.microsoft.com/office/powerpoint/2010/main" val="24064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19</a:t>
            </a:fld>
            <a:endParaRPr lang="en-US" dirty="0"/>
          </a:p>
        </p:txBody>
      </p:sp>
    </p:spTree>
    <p:extLst>
      <p:ext uri="{BB962C8B-B14F-4D97-AF65-F5344CB8AC3E}">
        <p14:creationId xmlns:p14="http://schemas.microsoft.com/office/powerpoint/2010/main" val="185692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2</a:t>
            </a:fld>
            <a:endParaRPr lang="en-US" dirty="0"/>
          </a:p>
        </p:txBody>
      </p:sp>
    </p:spTree>
    <p:extLst>
      <p:ext uri="{BB962C8B-B14F-4D97-AF65-F5344CB8AC3E}">
        <p14:creationId xmlns:p14="http://schemas.microsoft.com/office/powerpoint/2010/main" val="165338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0FBDF500-FE05-4D50-AB42-37EDEB80A66C}" type="slidenum">
              <a:rPr lang="en-US" smtClean="0"/>
              <a:t>20</a:t>
            </a:fld>
            <a:endParaRPr lang="en-US" dirty="0"/>
          </a:p>
        </p:txBody>
      </p:sp>
    </p:spTree>
    <p:extLst>
      <p:ext uri="{BB962C8B-B14F-4D97-AF65-F5344CB8AC3E}">
        <p14:creationId xmlns:p14="http://schemas.microsoft.com/office/powerpoint/2010/main" val="3471065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21</a:t>
            </a:fld>
            <a:endParaRPr lang="en-US" dirty="0"/>
          </a:p>
        </p:txBody>
      </p:sp>
    </p:spTree>
    <p:extLst>
      <p:ext uri="{BB962C8B-B14F-4D97-AF65-F5344CB8AC3E}">
        <p14:creationId xmlns:p14="http://schemas.microsoft.com/office/powerpoint/2010/main" val="778114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FBDF500-FE05-4D50-AB42-37EDEB80A66C}" type="slidenum">
              <a:rPr lang="en-US" smtClean="0"/>
              <a:t>22</a:t>
            </a:fld>
            <a:endParaRPr lang="en-US" dirty="0"/>
          </a:p>
        </p:txBody>
      </p:sp>
    </p:spTree>
    <p:extLst>
      <p:ext uri="{BB962C8B-B14F-4D97-AF65-F5344CB8AC3E}">
        <p14:creationId xmlns:p14="http://schemas.microsoft.com/office/powerpoint/2010/main" val="236890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0FBDF500-FE05-4D50-AB42-37EDEB80A66C}" type="slidenum">
              <a:rPr lang="en-US" smtClean="0"/>
              <a:t>3</a:t>
            </a:fld>
            <a:endParaRPr lang="en-US" dirty="0"/>
          </a:p>
        </p:txBody>
      </p:sp>
    </p:spTree>
    <p:extLst>
      <p:ext uri="{BB962C8B-B14F-4D97-AF65-F5344CB8AC3E}">
        <p14:creationId xmlns:p14="http://schemas.microsoft.com/office/powerpoint/2010/main" val="366294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4</a:t>
            </a:fld>
            <a:endParaRPr lang="en-US" dirty="0"/>
          </a:p>
        </p:txBody>
      </p:sp>
    </p:spTree>
    <p:extLst>
      <p:ext uri="{BB962C8B-B14F-4D97-AF65-F5344CB8AC3E}">
        <p14:creationId xmlns:p14="http://schemas.microsoft.com/office/powerpoint/2010/main" val="349119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10"/>
          </p:nvPr>
        </p:nvSpPr>
        <p:spPr/>
        <p:txBody>
          <a:bodyPr/>
          <a:lstStyle/>
          <a:p>
            <a:fld id="{0FBDF500-FE05-4D50-AB42-37EDEB80A66C}" type="slidenum">
              <a:rPr lang="en-US" smtClean="0"/>
              <a:t>5</a:t>
            </a:fld>
            <a:endParaRPr lang="en-US" dirty="0"/>
          </a:p>
        </p:txBody>
      </p:sp>
    </p:spTree>
    <p:extLst>
      <p:ext uri="{BB962C8B-B14F-4D97-AF65-F5344CB8AC3E}">
        <p14:creationId xmlns:p14="http://schemas.microsoft.com/office/powerpoint/2010/main" val="8628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6</a:t>
            </a:fld>
            <a:endParaRPr lang="en-US" dirty="0"/>
          </a:p>
        </p:txBody>
      </p:sp>
    </p:spTree>
    <p:extLst>
      <p:ext uri="{BB962C8B-B14F-4D97-AF65-F5344CB8AC3E}">
        <p14:creationId xmlns:p14="http://schemas.microsoft.com/office/powerpoint/2010/main" val="362091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DF500-FE05-4D50-AB42-37EDEB80A66C}" type="slidenum">
              <a:rPr lang="en-US" smtClean="0"/>
              <a:t>7</a:t>
            </a:fld>
            <a:endParaRPr lang="en-US" dirty="0"/>
          </a:p>
        </p:txBody>
      </p:sp>
    </p:spTree>
    <p:extLst>
      <p:ext uri="{BB962C8B-B14F-4D97-AF65-F5344CB8AC3E}">
        <p14:creationId xmlns:p14="http://schemas.microsoft.com/office/powerpoint/2010/main" val="1816183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FBDF500-FE05-4D50-AB42-37EDEB80A66C}" type="slidenum">
              <a:rPr lang="en-US" smtClean="0"/>
              <a:t>8</a:t>
            </a:fld>
            <a:endParaRPr lang="en-US" dirty="0"/>
          </a:p>
        </p:txBody>
      </p:sp>
    </p:spTree>
    <p:extLst>
      <p:ext uri="{BB962C8B-B14F-4D97-AF65-F5344CB8AC3E}">
        <p14:creationId xmlns:p14="http://schemas.microsoft.com/office/powerpoint/2010/main" val="57824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FBDF500-FE05-4D50-AB42-37EDEB80A66C}" type="slidenum">
              <a:rPr lang="en-US" smtClean="0"/>
              <a:t>9</a:t>
            </a:fld>
            <a:endParaRPr lang="en-US" dirty="0"/>
          </a:p>
        </p:txBody>
      </p:sp>
    </p:spTree>
    <p:extLst>
      <p:ext uri="{BB962C8B-B14F-4D97-AF65-F5344CB8AC3E}">
        <p14:creationId xmlns:p14="http://schemas.microsoft.com/office/powerpoint/2010/main" val="324696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1/16/2021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1/16/2021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1/16/2021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1/16/2021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1/16/2021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1/16/2021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smtClean="0"/>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1/16/2021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1/16/2021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1/16/2021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1/16/2021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smtClean="0"/>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1/16/2021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smtClean="0"/>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1/16/2021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smtClean="0"/>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smtClean="0"/>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smtClean="0"/>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1/16/2021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1/16/2021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1/16/2021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1/16/2021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1/16/2021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1/16/2021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1/16/2021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1/16/2021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1/16/2021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smtClean="0"/>
              <a:t>Click icon to add picture</a:t>
            </a:r>
            <a:endParaRPr lang="en-US" noProof="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1/16/2021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1/16/2021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1/16/2021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1/16/2021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1/16/2021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1/16/2021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1/16/2021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1/16/2021</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1/16/2021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1/16/2021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1/16/2021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1/16/2021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1/16/2021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1/16/2021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1/16/2021</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3" Type="http://schemas.openxmlformats.org/officeDocument/2006/relationships/image" Target="../media/image32.svg"/><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7.xml"/><Relationship Id="rId11" Type="http://schemas.openxmlformats.org/officeDocument/2006/relationships/image" Target="../media/image30.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ctrTitle"/>
          </p:nvPr>
        </p:nvSpPr>
        <p:spPr>
          <a:xfrm>
            <a:off x="1812757" y="318288"/>
            <a:ext cx="10025015" cy="2387600"/>
          </a:xfrm>
        </p:spPr>
        <p:txBody>
          <a:bodyPr>
            <a:normAutofit/>
          </a:bodyPr>
          <a:lstStyle/>
          <a:p>
            <a:r>
              <a:rPr lang="en-US" sz="4400" dirty="0" smtClean="0"/>
              <a:t>An Exploration of Adjunct Faculty Experiences:  An IPA Study</a:t>
            </a:r>
            <a:endParaRPr lang="en-US" sz="4400" dirty="0"/>
          </a:p>
        </p:txBody>
      </p:sp>
      <p:sp>
        <p:nvSpPr>
          <p:cNvPr id="7" name="Subtitle 6"/>
          <p:cNvSpPr>
            <a:spLocks noGrp="1"/>
          </p:cNvSpPr>
          <p:nvPr>
            <p:ph type="subTitle" idx="1"/>
          </p:nvPr>
        </p:nvSpPr>
        <p:spPr/>
        <p:txBody>
          <a:bodyPr/>
          <a:lstStyle/>
          <a:p>
            <a:r>
              <a:rPr lang="en-US" dirty="0" smtClean="0"/>
              <a:t>Stephanie Shayne, MBA, </a:t>
            </a:r>
            <a:r>
              <a:rPr lang="en-US" dirty="0" err="1" smtClean="0"/>
              <a:t>EdD</a:t>
            </a:r>
            <a:r>
              <a:rPr lang="en-US" dirty="0" smtClean="0"/>
              <a:t> – </a:t>
            </a:r>
            <a:r>
              <a:rPr lang="en-US" dirty="0" err="1" smtClean="0"/>
              <a:t>Husson</a:t>
            </a:r>
            <a:r>
              <a:rPr lang="en-US" dirty="0" smtClean="0"/>
              <a:t> University</a:t>
            </a:r>
            <a:endParaRPr lang="en-US" dirty="0"/>
          </a:p>
        </p:txBody>
      </p:sp>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1</a:t>
            </a:fld>
            <a:endParaRPr lang="en-US" dirty="0"/>
          </a:p>
        </p:txBody>
      </p:sp>
      <p:sp>
        <p:nvSpPr>
          <p:cNvPr id="8" name="Text Placeholder 7"/>
          <p:cNvSpPr>
            <a:spLocks noGrp="1"/>
          </p:cNvSpPr>
          <p:nvPr>
            <p:ph type="body" sz="quarter" idx="13"/>
          </p:nvPr>
        </p:nvSpPr>
        <p:spPr>
          <a:xfrm>
            <a:off x="7562335" y="5396630"/>
            <a:ext cx="3314213" cy="481013"/>
          </a:xfrm>
        </p:spPr>
        <p:txBody>
          <a:bodyPr>
            <a:normAutofit fontScale="85000" lnSpcReduction="10000"/>
          </a:bodyPr>
          <a:lstStyle/>
          <a:p>
            <a:r>
              <a:rPr lang="en-US" dirty="0" smtClean="0"/>
              <a:t>TQR Conference 2021</a:t>
            </a:r>
            <a:endParaRPr lang="en-US" dirty="0"/>
          </a:p>
        </p:txBody>
      </p:sp>
      <p:sp>
        <p:nvSpPr>
          <p:cNvPr id="5" name="Text Placeholder 4">
            <a:extLst>
              <a:ext uri="{FF2B5EF4-FFF2-40B4-BE49-F238E27FC236}">
                <a16:creationId xmlns:a16="http://schemas.microsoft.com/office/drawing/2014/main" id="{ED849212-ABCC-423B-A5BB-8F087B169DC2}"/>
              </a:ext>
            </a:extLst>
          </p:cNvPr>
          <p:cNvSpPr>
            <a:spLocks noGrp="1"/>
          </p:cNvSpPr>
          <p:nvPr>
            <p:ph type="body" sz="quarter" idx="4294967295"/>
          </p:nvPr>
        </p:nvSpPr>
        <p:spPr>
          <a:xfrm>
            <a:off x="11580813" y="836613"/>
            <a:ext cx="611187" cy="330200"/>
          </a:xfrm>
        </p:spPr>
        <p:txBody>
          <a:bodyPr>
            <a:normAutofit fontScale="40000" lnSpcReduction="20000"/>
          </a:bodyPr>
          <a:lstStyle/>
          <a:p>
            <a:r>
              <a:rPr lang="en-US" dirty="0"/>
              <a:t>20XX</a:t>
            </a:r>
          </a:p>
        </p:txBody>
      </p:sp>
    </p:spTree>
    <p:extLst>
      <p:ext uri="{BB962C8B-B14F-4D97-AF65-F5344CB8AC3E}">
        <p14:creationId xmlns:p14="http://schemas.microsoft.com/office/powerpoint/2010/main" val="3324330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err="1" smtClean="0"/>
              <a:t>Methodolgy</a:t>
            </a:r>
            <a:endParaRPr lang="en-US" dirty="0"/>
          </a:p>
        </p:txBody>
      </p:sp>
      <p:sp>
        <p:nvSpPr>
          <p:cNvPr id="16" name="Content Placeholder 15"/>
          <p:cNvSpPr>
            <a:spLocks noGrp="1"/>
          </p:cNvSpPr>
          <p:nvPr>
            <p:ph idx="1"/>
          </p:nvPr>
        </p:nvSpPr>
        <p:spPr>
          <a:xfrm>
            <a:off x="929641" y="2313644"/>
            <a:ext cx="10515600" cy="3211348"/>
          </a:xfrm>
        </p:spPr>
        <p:txBody>
          <a:bodyPr>
            <a:normAutofit/>
          </a:bodyPr>
          <a:lstStyle/>
          <a:p>
            <a:pPr marL="285750" indent="-285750">
              <a:buFont typeface="Arial" panose="020B0604020202020204" pitchFamily="34" charset="0"/>
              <a:buChar char="•"/>
            </a:pPr>
            <a:r>
              <a:rPr lang="en-US" sz="1800" dirty="0" smtClean="0"/>
              <a:t>Data Analysis</a:t>
            </a:r>
          </a:p>
          <a:p>
            <a:pPr marL="742950" lvl="1" indent="-285750">
              <a:buFont typeface="Arial" panose="020B0604020202020204" pitchFamily="34" charset="0"/>
              <a:buChar char="•"/>
            </a:pPr>
            <a:r>
              <a:rPr lang="en-US" sz="1600" i="0" dirty="0" smtClean="0"/>
              <a:t>Recording and transcription – Rev.com</a:t>
            </a:r>
          </a:p>
          <a:p>
            <a:pPr marL="742950" lvl="1" indent="-285750">
              <a:buFont typeface="Arial" panose="020B0604020202020204" pitchFamily="34" charset="0"/>
              <a:buChar char="•"/>
            </a:pPr>
            <a:r>
              <a:rPr lang="en-US" sz="1600" i="0" dirty="0" smtClean="0"/>
              <a:t>Seven steps (adapted from Shaw, 2010):</a:t>
            </a:r>
          </a:p>
          <a:p>
            <a:pPr marL="1257300" lvl="2" indent="-342900">
              <a:buFont typeface="+mj-lt"/>
              <a:buAutoNum type="arabicPeriod"/>
            </a:pPr>
            <a:r>
              <a:rPr lang="en-US" sz="1400" i="0" dirty="0" smtClean="0"/>
              <a:t>Listening &amp; reading</a:t>
            </a:r>
          </a:p>
          <a:p>
            <a:pPr marL="1257300" lvl="2" indent="-342900">
              <a:buFont typeface="+mj-lt"/>
              <a:buAutoNum type="arabicPeriod"/>
            </a:pPr>
            <a:r>
              <a:rPr lang="en-US" sz="1400" i="0" dirty="0" smtClean="0"/>
              <a:t>Descriptive summary</a:t>
            </a:r>
          </a:p>
          <a:p>
            <a:pPr marL="1257300" lvl="2" indent="-342900">
              <a:buFont typeface="+mj-lt"/>
              <a:buAutoNum type="arabicPeriod"/>
            </a:pPr>
            <a:r>
              <a:rPr lang="en-US" sz="1400" i="0" dirty="0" smtClean="0"/>
              <a:t>Annotations in </a:t>
            </a:r>
            <a:r>
              <a:rPr lang="en-US" sz="1400" i="0" dirty="0" err="1" smtClean="0"/>
              <a:t>NVivo</a:t>
            </a:r>
            <a:endParaRPr lang="en-US" sz="1400" i="0" dirty="0" smtClean="0"/>
          </a:p>
          <a:p>
            <a:pPr marL="1257300" lvl="2" indent="-342900">
              <a:buFont typeface="+mj-lt"/>
              <a:buAutoNum type="arabicPeriod"/>
            </a:pPr>
            <a:r>
              <a:rPr lang="en-US" sz="1400" i="0" dirty="0" smtClean="0"/>
              <a:t>Initial coding</a:t>
            </a:r>
          </a:p>
          <a:p>
            <a:pPr marL="1257300" lvl="2" indent="-342900">
              <a:buFont typeface="+mj-lt"/>
              <a:buAutoNum type="arabicPeriod"/>
            </a:pPr>
            <a:r>
              <a:rPr lang="en-US" sz="1400" i="0" dirty="0" smtClean="0"/>
              <a:t>Clustering codes</a:t>
            </a:r>
          </a:p>
          <a:p>
            <a:pPr marL="1257300" lvl="2" indent="-342900">
              <a:buFont typeface="+mj-lt"/>
              <a:buAutoNum type="arabicPeriod"/>
            </a:pPr>
            <a:r>
              <a:rPr lang="en-US" sz="1400" i="0" dirty="0" smtClean="0"/>
              <a:t>Identification of themes for each participant</a:t>
            </a:r>
          </a:p>
          <a:p>
            <a:pPr marL="1257300" lvl="2" indent="-342900">
              <a:buFont typeface="+mj-lt"/>
              <a:buAutoNum type="arabicPeriod"/>
            </a:pPr>
            <a:r>
              <a:rPr lang="en-US" sz="1400" i="0" dirty="0" smtClean="0"/>
              <a:t>Cross-case analysis – superordinate themes and subthemes that transcended the individual cases</a:t>
            </a:r>
          </a:p>
          <a:p>
            <a:pPr marL="742950" lvl="1" indent="-285750">
              <a:buFont typeface="Arial" panose="020B0604020202020204" pitchFamily="34" charset="0"/>
              <a:buChar char="•"/>
            </a:pPr>
            <a:endParaRPr lang="en-US" sz="1600" i="0" dirty="0"/>
          </a:p>
        </p:txBody>
      </p:sp>
      <p:sp>
        <p:nvSpPr>
          <p:cNvPr id="4" name="Slide Number Placeholder 3"/>
          <p:cNvSpPr>
            <a:spLocks noGrp="1"/>
          </p:cNvSpPr>
          <p:nvPr>
            <p:ph type="sldNum" sz="quarter" idx="12"/>
          </p:nvPr>
        </p:nvSpPr>
        <p:spPr/>
        <p:txBody>
          <a:bodyPr/>
          <a:lstStyle/>
          <a:p>
            <a:fld id="{95CBEC59-7FF9-4688-98DF-89832A0C9025}" type="slidenum">
              <a:rPr lang="en-US" smtClean="0"/>
              <a:pPr/>
              <a:t>10</a:t>
            </a:fld>
            <a:endParaRPr lang="en-US" dirty="0"/>
          </a:p>
        </p:txBody>
      </p:sp>
      <p:sp>
        <p:nvSpPr>
          <p:cNvPr id="17" name="Subtitle 16"/>
          <p:cNvSpPr>
            <a:spLocks noGrp="1"/>
          </p:cNvSpPr>
          <p:nvPr>
            <p:ph type="subTitle" idx="13"/>
          </p:nvPr>
        </p:nvSpPr>
        <p:spPr/>
        <p:txBody>
          <a:bodyPr/>
          <a:lstStyle/>
          <a:p>
            <a:r>
              <a:rPr lang="en-US" dirty="0" smtClean="0"/>
              <a:t>What, With Whom &amp; Where </a:t>
            </a:r>
            <a:endParaRPr lang="en-US" dirty="0"/>
          </a:p>
        </p:txBody>
      </p:sp>
      <p:sp>
        <p:nvSpPr>
          <p:cNvPr id="19"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
        <p:nvSpPr>
          <p:cNvPr id="8" name="Text Placeholder 17"/>
          <p:cNvSpPr>
            <a:spLocks noGrp="1"/>
          </p:cNvSpPr>
          <p:nvPr>
            <p:ph type="body" sz="quarter" idx="14"/>
          </p:nvPr>
        </p:nvSpPr>
        <p:spPr>
          <a:xfrm>
            <a:off x="10021339" y="837333"/>
            <a:ext cx="2088288" cy="328893"/>
          </a:xfrm>
        </p:spPr>
        <p:txBody>
          <a:bodyPr>
            <a:normAutofit/>
          </a:bodyPr>
          <a:lstStyle/>
          <a:p>
            <a:r>
              <a:rPr lang="en-US" sz="1400" dirty="0" smtClean="0"/>
              <a:t>TQR Conference 2021</a:t>
            </a:r>
            <a:endParaRPr lang="en-US" sz="1400" dirty="0"/>
          </a:p>
        </p:txBody>
      </p:sp>
    </p:spTree>
    <p:extLst>
      <p:ext uri="{BB962C8B-B14F-4D97-AF65-F5344CB8AC3E}">
        <p14:creationId xmlns:p14="http://schemas.microsoft.com/office/powerpoint/2010/main" val="1062656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a:bodyPr>
          <a:lstStyle/>
          <a:p>
            <a:r>
              <a:rPr lang="en-US" dirty="0" smtClean="0"/>
              <a:t>Key Findings</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11</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lstStyle/>
          <a:p>
            <a:r>
              <a:rPr lang="en-US" dirty="0" smtClean="0"/>
              <a:t>What Did I Learn?</a:t>
            </a:r>
          </a:p>
        </p:txBody>
      </p:sp>
      <p:sp>
        <p:nvSpPr>
          <p:cNvPr id="8"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9" name="Footer Placeholder 3">
            <a:extLst>
              <a:ext uri="{FF2B5EF4-FFF2-40B4-BE49-F238E27FC236}">
                <a16:creationId xmlns:a16="http://schemas.microsoft.com/office/drawing/2014/main" id="{4D0104A1-25DB-4A49-B257-40CF6B30A4BF}"/>
              </a:ext>
            </a:extLst>
          </p:cNvPr>
          <p:cNvSpPr txBox="1">
            <a:spLocks/>
          </p:cNvSpPr>
          <p:nvPr/>
        </p:nvSpPr>
        <p:spPr>
          <a:xfrm>
            <a:off x="1698820" y="618753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Tree>
    <p:extLst>
      <p:ext uri="{BB962C8B-B14F-4D97-AF65-F5344CB8AC3E}">
        <p14:creationId xmlns:p14="http://schemas.microsoft.com/office/powerpoint/2010/main" val="8250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smtClean="0"/>
              <a:t>Key Findings</a:t>
            </a:r>
            <a:endParaRPr lang="en-US" dirty="0"/>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lstStyle/>
          <a:p>
            <a:r>
              <a:rPr lang="en-US" dirty="0" smtClean="0"/>
              <a:t>Sources of Satisfaction</a:t>
            </a:r>
            <a:endParaRPr lang="en-US" dirty="0"/>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a:xfrm>
            <a:off x="614873" y="6187538"/>
            <a:ext cx="4105408" cy="365125"/>
          </a:xfrm>
        </p:spPr>
        <p:txBody>
          <a:bodyPr/>
          <a:lstStyle/>
          <a:p>
            <a:r>
              <a:rPr lang="en-US" dirty="0" smtClean="0"/>
              <a:t>An Exploration of Adjunct Faculty Experiences:  An IPA Study</a:t>
            </a:r>
            <a:endParaRPr lang="en-US" dirty="0"/>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12</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a:xfrm>
            <a:off x="4751874" y="2635589"/>
            <a:ext cx="3256674" cy="499493"/>
          </a:xfrm>
        </p:spPr>
        <p:txBody>
          <a:bodyPr/>
          <a:lstStyle/>
          <a:p>
            <a:r>
              <a:rPr lang="en-US" dirty="0" smtClean="0"/>
              <a:t>Self-Advocacy</a:t>
            </a:r>
            <a:endParaRPr lang="en-US" dirty="0"/>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lstStyle/>
          <a:p>
            <a:r>
              <a:rPr lang="en-US" dirty="0" smtClean="0"/>
              <a:t>“Small” Relationships</a:t>
            </a:r>
            <a:endParaRPr lang="en-US" dirty="0"/>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a:xfrm>
            <a:off x="2263329" y="4746794"/>
            <a:ext cx="3256674" cy="499493"/>
          </a:xfrm>
        </p:spPr>
        <p:txBody>
          <a:bodyPr/>
          <a:lstStyle/>
          <a:p>
            <a:r>
              <a:rPr lang="en-US" dirty="0" smtClean="0"/>
              <a:t>Not a “Real” Professor</a:t>
            </a:r>
            <a:endParaRPr lang="en-US" dirty="0"/>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a:xfrm>
            <a:off x="6518889" y="4746794"/>
            <a:ext cx="5074062" cy="499493"/>
          </a:xfrm>
        </p:spPr>
        <p:txBody>
          <a:bodyPr>
            <a:noAutofit/>
          </a:bodyPr>
          <a:lstStyle/>
          <a:p>
            <a:r>
              <a:rPr lang="en-US" dirty="0" smtClean="0"/>
              <a:t>Tradeoffs</a:t>
            </a:r>
            <a:endParaRPr lang="en-US" dirty="0"/>
          </a:p>
        </p:txBody>
      </p:sp>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11594" y="3794767"/>
            <a:ext cx="867600" cy="868680"/>
          </a:xfrm>
        </p:spPr>
      </p:pic>
      <p:sp>
        <p:nvSpPr>
          <p:cNvPr id="25"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pic>
        <p:nvPicPr>
          <p:cNvPr id="41"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32311" y="1719848"/>
            <a:ext cx="867600" cy="868680"/>
          </a:xfrm>
        </p:spPr>
      </p:pic>
      <p:pic>
        <p:nvPicPr>
          <p:cNvPr id="42"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430516" y="3794767"/>
            <a:ext cx="867600" cy="868680"/>
          </a:xfrm>
        </p:spPr>
      </p:pic>
      <p:pic>
        <p:nvPicPr>
          <p:cNvPr id="43"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054031" y="1719848"/>
            <a:ext cx="867600" cy="868680"/>
          </a:xfrm>
        </p:spPr>
      </p:pic>
      <p:pic>
        <p:nvPicPr>
          <p:cNvPr id="44"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731935" y="1719848"/>
            <a:ext cx="867600" cy="868680"/>
          </a:xfrm>
        </p:spPr>
      </p:pic>
    </p:spTree>
    <p:extLst>
      <p:ext uri="{BB962C8B-B14F-4D97-AF65-F5344CB8AC3E}">
        <p14:creationId xmlns:p14="http://schemas.microsoft.com/office/powerpoint/2010/main" val="15257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0" grpId="0" build="p"/>
      <p:bldP spid="31" grpId="0" build="p"/>
      <p:bldP spid="32" grpId="0" build="p"/>
      <p:bldP spid="3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smtClean="0"/>
              <a:t>Sources of Satisfaction</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792092" y="1166226"/>
            <a:ext cx="4361941" cy="3122935"/>
          </a:xfrm>
        </p:spPr>
        <p:txBody>
          <a:bodyPr>
            <a:normAutofit/>
          </a:bodyPr>
          <a:lstStyle/>
          <a:p>
            <a:r>
              <a:rPr lang="en-US" b="1" u="sng" dirty="0" smtClean="0"/>
              <a:t>Sense of achievement &amp; intellectual stimulation:</a:t>
            </a:r>
          </a:p>
          <a:p>
            <a:pPr marL="285750" indent="-285750">
              <a:buFont typeface="Wingdings" panose="05000000000000000000" pitchFamily="2" charset="2"/>
              <a:buChar char="§"/>
            </a:pPr>
            <a:r>
              <a:rPr lang="en-US" b="1" dirty="0" smtClean="0"/>
              <a:t>“I think that it was gradual and like a muscle building up and getting stronger and realizing wow, yeah, I’ve undermined this for so long, but I’ve done this.  I’m strong enough to do it whether it’s in the classroom or online...after a couple of semesters of that I felt, wow, I’m proud of that.  I’m proud I’m doing that.” - Hannah</a:t>
            </a:r>
            <a:endParaRPr lang="en-US" b="1"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13</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a:xfrm>
            <a:off x="1527519" y="3279799"/>
            <a:ext cx="4143555" cy="692595"/>
          </a:xfrm>
        </p:spPr>
        <p:txBody>
          <a:bodyPr>
            <a:noAutofit/>
          </a:bodyPr>
          <a:lstStyle/>
          <a:p>
            <a:pPr marL="342900" indent="-342900">
              <a:buFont typeface="Arial" panose="020B0604020202020204" pitchFamily="34" charset="0"/>
              <a:buChar char="•"/>
            </a:pPr>
            <a:r>
              <a:rPr lang="en-US" sz="2000" dirty="0" smtClean="0"/>
              <a:t>Sense of achievement and intellectual stimulation</a:t>
            </a:r>
          </a:p>
          <a:p>
            <a:pPr marL="342900" indent="-342900">
              <a:buFont typeface="Arial" panose="020B0604020202020204" pitchFamily="34" charset="0"/>
              <a:buChar char="•"/>
            </a:pPr>
            <a:r>
              <a:rPr lang="en-US" sz="2000" dirty="0" smtClean="0"/>
              <a:t>Students</a:t>
            </a:r>
            <a:endParaRPr lang="en-US" sz="2000" dirty="0"/>
          </a:p>
        </p:txBody>
      </p:sp>
      <p:sp>
        <p:nvSpPr>
          <p:cNvPr id="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10" name="Footer Placeholder 3">
            <a:extLst>
              <a:ext uri="{FF2B5EF4-FFF2-40B4-BE49-F238E27FC236}">
                <a16:creationId xmlns:a16="http://schemas.microsoft.com/office/drawing/2014/main" id="{4D0104A1-25DB-4A49-B257-40CF6B30A4BF}"/>
              </a:ext>
            </a:extLst>
          </p:cNvPr>
          <p:cNvSpPr txBox="1">
            <a:spLocks/>
          </p:cNvSpPr>
          <p:nvPr/>
        </p:nvSpPr>
        <p:spPr>
          <a:xfrm>
            <a:off x="178939" y="6258483"/>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
        <p:nvSpPr>
          <p:cNvPr id="8" name="Content Placeholder 2">
            <a:extLst>
              <a:ext uri="{FF2B5EF4-FFF2-40B4-BE49-F238E27FC236}">
                <a16:creationId xmlns:a16="http://schemas.microsoft.com/office/drawing/2014/main" id="{D5F2D16A-183F-4A38-8872-766FA01EA75F}"/>
              </a:ext>
            </a:extLst>
          </p:cNvPr>
          <p:cNvSpPr txBox="1">
            <a:spLocks/>
          </p:cNvSpPr>
          <p:nvPr/>
        </p:nvSpPr>
        <p:spPr>
          <a:xfrm>
            <a:off x="6792092" y="3626096"/>
            <a:ext cx="4361941" cy="312293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smtClean="0"/>
              <a:t>Students:</a:t>
            </a:r>
          </a:p>
          <a:p>
            <a:pPr marL="285750" indent="-285750">
              <a:buFont typeface="Wingdings" panose="05000000000000000000" pitchFamily="2" charset="2"/>
              <a:buChar char="§"/>
            </a:pPr>
            <a:r>
              <a:rPr lang="en-US" b="1" dirty="0" smtClean="0"/>
              <a:t>“I had one student in particular this past semester that just had a lot of stress in her life...she was going to drop out.  Because of our communication back and forth, she ended up finishing the semester.  She was just so grateful and appreciative.  I was telling my husband, ‘You know, this is why I do this.’  Because even if you only impact one kid, you’ve made a difference with that student.” - Janet</a:t>
            </a:r>
            <a:endParaRPr lang="en-US" b="1" dirty="0"/>
          </a:p>
        </p:txBody>
      </p:sp>
    </p:spTree>
    <p:extLst>
      <p:ext uri="{BB962C8B-B14F-4D97-AF65-F5344CB8AC3E}">
        <p14:creationId xmlns:p14="http://schemas.microsoft.com/office/powerpoint/2010/main" val="24392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smtClean="0"/>
              <a:t>Self-Advocacy</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p:txBody>
          <a:bodyPr>
            <a:normAutofit/>
          </a:bodyPr>
          <a:lstStyle/>
          <a:p>
            <a:pPr marL="285750" indent="-285750">
              <a:buFont typeface="Wingdings" panose="05000000000000000000" pitchFamily="2" charset="2"/>
              <a:buChar char="§"/>
            </a:pPr>
            <a:r>
              <a:rPr lang="en-US" b="1" dirty="0" smtClean="0"/>
              <a:t>“You know, as long as you really sort of self-advocate, it will work out.  But if you just….you definitely have to.  I almost think the squeaky wheel gets the worm a little.” – Lauren</a:t>
            </a:r>
          </a:p>
          <a:p>
            <a:endParaRPr lang="en-US" b="1" dirty="0"/>
          </a:p>
          <a:p>
            <a:endParaRPr lang="en-US" b="1" dirty="0" smtClean="0"/>
          </a:p>
          <a:p>
            <a:pPr marL="285750" indent="-285750">
              <a:buFont typeface="Wingdings" panose="05000000000000000000" pitchFamily="2" charset="2"/>
              <a:buChar char="§"/>
            </a:pPr>
            <a:r>
              <a:rPr lang="en-US" b="1" dirty="0" smtClean="0"/>
              <a:t>“Now, I know how to do an online class, only because I went and found it myself you know?  I talked to somebody who’s taught an online class.  I’ve talked to several profs who have done that, just to get ideas.” - Tonya</a:t>
            </a:r>
            <a:endParaRPr lang="en-US" b="1"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14</a:t>
            </a:fld>
            <a:endParaRPr lang="en-US" dirty="0"/>
          </a:p>
        </p:txBody>
      </p:sp>
      <p:sp>
        <p:nvSpPr>
          <p:cNvPr id="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10" name="Footer Placeholder 3">
            <a:extLst>
              <a:ext uri="{FF2B5EF4-FFF2-40B4-BE49-F238E27FC236}">
                <a16:creationId xmlns:a16="http://schemas.microsoft.com/office/drawing/2014/main" id="{4D0104A1-25DB-4A49-B257-40CF6B30A4BF}"/>
              </a:ext>
            </a:extLst>
          </p:cNvPr>
          <p:cNvSpPr txBox="1">
            <a:spLocks/>
          </p:cNvSpPr>
          <p:nvPr/>
        </p:nvSpPr>
        <p:spPr>
          <a:xfrm>
            <a:off x="178939" y="6258483"/>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Tree>
    <p:extLst>
      <p:ext uri="{BB962C8B-B14F-4D97-AF65-F5344CB8AC3E}">
        <p14:creationId xmlns:p14="http://schemas.microsoft.com/office/powerpoint/2010/main" val="39496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552043"/>
            <a:ext cx="4143555" cy="1536580"/>
          </a:xfrm>
        </p:spPr>
        <p:txBody>
          <a:bodyPr>
            <a:normAutofit/>
          </a:bodyPr>
          <a:lstStyle/>
          <a:p>
            <a:r>
              <a:rPr lang="en-US" dirty="0" smtClean="0"/>
              <a:t>“Small” Relationships</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914145" y="1310975"/>
            <a:ext cx="4361941" cy="3122935"/>
          </a:xfrm>
        </p:spPr>
        <p:txBody>
          <a:bodyPr>
            <a:normAutofit/>
          </a:bodyPr>
          <a:lstStyle/>
          <a:p>
            <a:r>
              <a:rPr lang="en-US" b="1" u="sng" dirty="0" smtClean="0"/>
              <a:t>“Go-To Person”:</a:t>
            </a:r>
          </a:p>
          <a:p>
            <a:pPr marL="285750" indent="-285750">
              <a:buFont typeface="Wingdings" panose="05000000000000000000" pitchFamily="2" charset="2"/>
              <a:buChar char="§"/>
            </a:pPr>
            <a:r>
              <a:rPr lang="en-US" b="1" dirty="0" smtClean="0"/>
              <a:t>“I think that the chair, the person that is over us, is really critical.  Because if you don’t have that kind of support that you need, or a sounding board, and not regularly, but just occasionally, I think they would lose a lot of people.  I think a lot of adjuncts would leave.  And I think that’s really critical.” - Hannah</a:t>
            </a:r>
            <a:endParaRPr lang="en-US" b="1"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15</a:t>
            </a:fld>
            <a:endParaRPr lang="en-US" dirty="0"/>
          </a:p>
        </p:txBody>
      </p:sp>
      <p:sp>
        <p:nvSpPr>
          <p:cNvPr id="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10" name="Footer Placeholder 3">
            <a:extLst>
              <a:ext uri="{FF2B5EF4-FFF2-40B4-BE49-F238E27FC236}">
                <a16:creationId xmlns:a16="http://schemas.microsoft.com/office/drawing/2014/main" id="{4D0104A1-25DB-4A49-B257-40CF6B30A4BF}"/>
              </a:ext>
            </a:extLst>
          </p:cNvPr>
          <p:cNvSpPr txBox="1">
            <a:spLocks/>
          </p:cNvSpPr>
          <p:nvPr/>
        </p:nvSpPr>
        <p:spPr>
          <a:xfrm>
            <a:off x="178939" y="6258483"/>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
        <p:nvSpPr>
          <p:cNvPr id="11" name="Subtitle 5">
            <a:extLst>
              <a:ext uri="{FF2B5EF4-FFF2-40B4-BE49-F238E27FC236}">
                <a16:creationId xmlns:a16="http://schemas.microsoft.com/office/drawing/2014/main" id="{09278663-6DFB-48C5-B58E-9F7560421BA7}"/>
              </a:ext>
            </a:extLst>
          </p:cNvPr>
          <p:cNvSpPr>
            <a:spLocks noGrp="1"/>
          </p:cNvSpPr>
          <p:nvPr>
            <p:ph type="subTitle" idx="13"/>
          </p:nvPr>
        </p:nvSpPr>
        <p:spPr>
          <a:xfrm>
            <a:off x="1527519" y="3292156"/>
            <a:ext cx="4143555" cy="692595"/>
          </a:xfrm>
        </p:spPr>
        <p:txBody>
          <a:bodyPr>
            <a:noAutofit/>
          </a:bodyPr>
          <a:lstStyle/>
          <a:p>
            <a:pPr marL="342900" indent="-342900">
              <a:buFont typeface="Arial" panose="020B0604020202020204" pitchFamily="34" charset="0"/>
              <a:buChar char="•"/>
            </a:pPr>
            <a:r>
              <a:rPr lang="en-US" sz="2000" dirty="0" smtClean="0"/>
              <a:t>“Go-To Person”</a:t>
            </a:r>
          </a:p>
          <a:p>
            <a:pPr marL="342900" indent="-342900">
              <a:buFont typeface="Arial" panose="020B0604020202020204" pitchFamily="34" charset="0"/>
              <a:buChar char="•"/>
            </a:pPr>
            <a:r>
              <a:rPr lang="en-US" sz="2000" dirty="0" smtClean="0"/>
              <a:t>Relationships with other faculty</a:t>
            </a:r>
            <a:endParaRPr lang="en-US" sz="2000" dirty="0"/>
          </a:p>
        </p:txBody>
      </p:sp>
      <p:sp>
        <p:nvSpPr>
          <p:cNvPr id="8" name="Content Placeholder 2">
            <a:extLst>
              <a:ext uri="{FF2B5EF4-FFF2-40B4-BE49-F238E27FC236}">
                <a16:creationId xmlns:a16="http://schemas.microsoft.com/office/drawing/2014/main" id="{D5F2D16A-183F-4A38-8872-766FA01EA75F}"/>
              </a:ext>
            </a:extLst>
          </p:cNvPr>
          <p:cNvSpPr txBox="1">
            <a:spLocks/>
          </p:cNvSpPr>
          <p:nvPr/>
        </p:nvSpPr>
        <p:spPr>
          <a:xfrm>
            <a:off x="6914145" y="3738245"/>
            <a:ext cx="4361941" cy="24648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smtClean="0"/>
              <a:t>Relationships with other faculty:</a:t>
            </a:r>
          </a:p>
          <a:p>
            <a:pPr marL="285750" indent="-285750">
              <a:buFont typeface="Wingdings" panose="05000000000000000000" pitchFamily="2" charset="2"/>
              <a:buChar char="§"/>
            </a:pPr>
            <a:r>
              <a:rPr lang="en-US" b="1" dirty="0" smtClean="0"/>
              <a:t>“I was, at one point in the very beginning, desperately needing somebody to help me and I never reached out.  I didn’t reach out to other adjuncts and I think that would have been really helpful.  So now, I’m sort of in the middle.  I’m not an expert, but I would like to help someone else by making those connections.” - Hannah</a:t>
            </a:r>
            <a:endParaRPr lang="en-US" b="1" dirty="0"/>
          </a:p>
        </p:txBody>
      </p:sp>
    </p:spTree>
    <p:extLst>
      <p:ext uri="{BB962C8B-B14F-4D97-AF65-F5344CB8AC3E}">
        <p14:creationId xmlns:p14="http://schemas.microsoft.com/office/powerpoint/2010/main" val="163339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smtClean="0"/>
              <a:t>Not a “Real” Professor</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7031786" y="1272439"/>
            <a:ext cx="4361941" cy="1308657"/>
          </a:xfrm>
        </p:spPr>
        <p:txBody>
          <a:bodyPr>
            <a:normAutofit fontScale="92500" lnSpcReduction="20000"/>
          </a:bodyPr>
          <a:lstStyle/>
          <a:p>
            <a:pPr algn="just"/>
            <a:r>
              <a:rPr lang="en-US" b="1" u="sng" dirty="0" smtClean="0"/>
              <a:t>“Just adjunct”:</a:t>
            </a:r>
          </a:p>
          <a:p>
            <a:pPr marL="285750" indent="-285750" algn="just">
              <a:buFont typeface="Wingdings" panose="05000000000000000000" pitchFamily="2" charset="2"/>
              <a:buChar char="§"/>
            </a:pPr>
            <a:r>
              <a:rPr lang="en-US" b="1" dirty="0" smtClean="0"/>
              <a:t>“Yeah, if anyone says that to me, kind of like ‘oh wow”, I’m like ‘I just have my masters, it’s not like I’m real.  I’m just part-time’ I might say.  It’s not like I’m a real professor is how I would think of it.” - Lauren</a:t>
            </a:r>
            <a:endParaRPr lang="en-US" b="1"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16</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noAutofit/>
          </a:bodyPr>
          <a:lstStyle/>
          <a:p>
            <a:pPr marL="342900" indent="-342900">
              <a:buFont typeface="Arial" panose="020B0604020202020204" pitchFamily="34" charset="0"/>
              <a:buChar char="•"/>
            </a:pPr>
            <a:r>
              <a:rPr lang="en-US" sz="2000" dirty="0" smtClean="0"/>
              <a:t>“Just adjunct”</a:t>
            </a:r>
          </a:p>
          <a:p>
            <a:pPr marL="342900" indent="-342900">
              <a:buFont typeface="Arial" panose="020B0604020202020204" pitchFamily="34" charset="0"/>
              <a:buChar char="•"/>
            </a:pPr>
            <a:r>
              <a:rPr lang="en-US" sz="2000" dirty="0" smtClean="0"/>
              <a:t>Lack of voice</a:t>
            </a:r>
          </a:p>
          <a:p>
            <a:pPr marL="342900" indent="-342900">
              <a:buFont typeface="Arial" panose="020B0604020202020204" pitchFamily="34" charset="0"/>
              <a:buChar char="•"/>
            </a:pPr>
            <a:r>
              <a:rPr lang="en-US" sz="2000" dirty="0" smtClean="0"/>
              <a:t>Inadequate hiring process</a:t>
            </a:r>
          </a:p>
          <a:p>
            <a:pPr marL="342900" indent="-342900">
              <a:buFont typeface="Arial" panose="020B0604020202020204" pitchFamily="34" charset="0"/>
              <a:buChar char="•"/>
            </a:pPr>
            <a:r>
              <a:rPr lang="en-US" sz="2000" dirty="0" smtClean="0"/>
              <a:t>Lack of feedback and evaluation</a:t>
            </a:r>
          </a:p>
          <a:p>
            <a:pPr marL="342900" indent="-342900">
              <a:buFont typeface="Arial" panose="020B0604020202020204" pitchFamily="34" charset="0"/>
              <a:buChar char="•"/>
            </a:pPr>
            <a:r>
              <a:rPr lang="en-US" sz="2000" dirty="0" smtClean="0"/>
              <a:t>How the university views the adjunct role</a:t>
            </a:r>
            <a:endParaRPr lang="en-US" sz="2000" dirty="0"/>
          </a:p>
        </p:txBody>
      </p:sp>
      <p:sp>
        <p:nvSpPr>
          <p:cNvPr id="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10" name="Footer Placeholder 3">
            <a:extLst>
              <a:ext uri="{FF2B5EF4-FFF2-40B4-BE49-F238E27FC236}">
                <a16:creationId xmlns:a16="http://schemas.microsoft.com/office/drawing/2014/main" id="{4D0104A1-25DB-4A49-B257-40CF6B30A4BF}"/>
              </a:ext>
            </a:extLst>
          </p:cNvPr>
          <p:cNvSpPr txBox="1">
            <a:spLocks/>
          </p:cNvSpPr>
          <p:nvPr/>
        </p:nvSpPr>
        <p:spPr>
          <a:xfrm>
            <a:off x="178939" y="6258483"/>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
        <p:nvSpPr>
          <p:cNvPr id="8" name="Content Placeholder 2">
            <a:extLst>
              <a:ext uri="{FF2B5EF4-FFF2-40B4-BE49-F238E27FC236}">
                <a16:creationId xmlns:a16="http://schemas.microsoft.com/office/drawing/2014/main" id="{D5F2D16A-183F-4A38-8872-766FA01EA75F}"/>
              </a:ext>
            </a:extLst>
          </p:cNvPr>
          <p:cNvSpPr txBox="1">
            <a:spLocks/>
          </p:cNvSpPr>
          <p:nvPr/>
        </p:nvSpPr>
        <p:spPr>
          <a:xfrm>
            <a:off x="7031786" y="2713626"/>
            <a:ext cx="4361941" cy="227850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smtClean="0"/>
              <a:t>Lack of voice:</a:t>
            </a:r>
          </a:p>
          <a:p>
            <a:pPr marL="285750" indent="-285750">
              <a:buFont typeface="Wingdings" panose="05000000000000000000" pitchFamily="2" charset="2"/>
              <a:buChar char="§"/>
            </a:pPr>
            <a:r>
              <a:rPr lang="en-US" b="1" dirty="0" smtClean="0"/>
              <a:t>I just think, I’ve been to staff meetings and I don’t get a vote.  You know?  So why go?  Although I have good ideas about what might be helpful down the road.  I’m working in the community.  I kind of see what needs to be happening, what kind of education would be helpful for the workforce of the future.  Right?  But I don’t feel like I can speak you know?  Or that I’ll be heard if I did.” - Tonya</a:t>
            </a:r>
            <a:endParaRPr lang="en-US" b="1" dirty="0"/>
          </a:p>
        </p:txBody>
      </p:sp>
      <p:sp>
        <p:nvSpPr>
          <p:cNvPr id="11" name="Content Placeholder 2">
            <a:extLst>
              <a:ext uri="{FF2B5EF4-FFF2-40B4-BE49-F238E27FC236}">
                <a16:creationId xmlns:a16="http://schemas.microsoft.com/office/drawing/2014/main" id="{D5F2D16A-183F-4A38-8872-766FA01EA75F}"/>
              </a:ext>
            </a:extLst>
          </p:cNvPr>
          <p:cNvSpPr txBox="1">
            <a:spLocks/>
          </p:cNvSpPr>
          <p:nvPr/>
        </p:nvSpPr>
        <p:spPr>
          <a:xfrm>
            <a:off x="7031786" y="5158971"/>
            <a:ext cx="4361941" cy="1325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u="sng" dirty="0" smtClean="0"/>
              <a:t>How the university views the adjunct role:</a:t>
            </a:r>
          </a:p>
          <a:p>
            <a:pPr marL="285750" indent="-285750">
              <a:buFont typeface="Wingdings" panose="05000000000000000000" pitchFamily="2" charset="2"/>
              <a:buChar char="§"/>
            </a:pPr>
            <a:r>
              <a:rPr lang="en-US" sz="1500" b="1" dirty="0" smtClean="0"/>
              <a:t>“Well, in my cynical view it’s just to help them save money because it allows them to hire a whole bunch of people part-time and not pay full-time salary and benefits.” - Rachel</a:t>
            </a:r>
            <a:endParaRPr lang="en-US" sz="1500" b="1" dirty="0"/>
          </a:p>
        </p:txBody>
      </p:sp>
    </p:spTree>
    <p:extLst>
      <p:ext uri="{BB962C8B-B14F-4D97-AF65-F5344CB8AC3E}">
        <p14:creationId xmlns:p14="http://schemas.microsoft.com/office/powerpoint/2010/main" val="428453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564400"/>
            <a:ext cx="4143555" cy="1536580"/>
          </a:xfrm>
        </p:spPr>
        <p:txBody>
          <a:bodyPr>
            <a:normAutofit/>
          </a:bodyPr>
          <a:lstStyle/>
          <a:p>
            <a:r>
              <a:rPr lang="en-US" dirty="0" smtClean="0"/>
              <a:t>Tradeoff</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792092" y="1032681"/>
            <a:ext cx="4800859" cy="1833516"/>
          </a:xfrm>
        </p:spPr>
        <p:txBody>
          <a:bodyPr>
            <a:noAutofit/>
          </a:bodyPr>
          <a:lstStyle/>
          <a:p>
            <a:r>
              <a:rPr lang="en-US" sz="1500" b="1" u="sng" dirty="0" smtClean="0"/>
              <a:t>Benefits:</a:t>
            </a:r>
          </a:p>
          <a:p>
            <a:pPr marL="285750" indent="-285750">
              <a:buFont typeface="Wingdings" panose="05000000000000000000" pitchFamily="2" charset="2"/>
              <a:buChar char="§"/>
            </a:pPr>
            <a:r>
              <a:rPr lang="en-US" sz="1500" b="1" dirty="0" smtClean="0"/>
              <a:t>“The reason I think I’ve liked being an adjunct in particular is that I didn’t want to get embroiled in faculty politics and have to go to a bunch of meetings and have a lot of other busy work to do.” – Rachel</a:t>
            </a:r>
          </a:p>
          <a:p>
            <a:endParaRPr lang="en-US" sz="1500" b="1" dirty="0" smtClean="0"/>
          </a:p>
          <a:p>
            <a:pPr marL="285750" indent="-285750">
              <a:buFont typeface="Wingdings" panose="05000000000000000000" pitchFamily="2" charset="2"/>
              <a:buChar char="§"/>
            </a:pPr>
            <a:r>
              <a:rPr lang="en-US" sz="1500" b="1" dirty="0" smtClean="0"/>
              <a:t>“I think having the breadth of voices and techniques and styles of teaching coming in helps.” - Janet</a:t>
            </a:r>
            <a:endParaRPr lang="en-US" sz="1500" b="1"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17</a:t>
            </a:fld>
            <a:endParaRPr lang="en-US" dirty="0"/>
          </a:p>
        </p:txBody>
      </p:sp>
      <p:sp>
        <p:nvSpPr>
          <p:cNvPr id="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10" name="Footer Placeholder 3">
            <a:extLst>
              <a:ext uri="{FF2B5EF4-FFF2-40B4-BE49-F238E27FC236}">
                <a16:creationId xmlns:a16="http://schemas.microsoft.com/office/drawing/2014/main" id="{4D0104A1-25DB-4A49-B257-40CF6B30A4BF}"/>
              </a:ext>
            </a:extLst>
          </p:cNvPr>
          <p:cNvSpPr txBox="1">
            <a:spLocks/>
          </p:cNvSpPr>
          <p:nvPr/>
        </p:nvSpPr>
        <p:spPr>
          <a:xfrm>
            <a:off x="178939" y="6258483"/>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
        <p:nvSpPr>
          <p:cNvPr id="7" name="Subtitle 5">
            <a:extLst>
              <a:ext uri="{FF2B5EF4-FFF2-40B4-BE49-F238E27FC236}">
                <a16:creationId xmlns:a16="http://schemas.microsoft.com/office/drawing/2014/main" id="{09278663-6DFB-48C5-B58E-9F7560421BA7}"/>
              </a:ext>
            </a:extLst>
          </p:cNvPr>
          <p:cNvSpPr>
            <a:spLocks noGrp="1"/>
          </p:cNvSpPr>
          <p:nvPr>
            <p:ph type="subTitle" idx="13"/>
          </p:nvPr>
        </p:nvSpPr>
        <p:spPr>
          <a:xfrm>
            <a:off x="1527519" y="3279799"/>
            <a:ext cx="4143555" cy="692595"/>
          </a:xfrm>
        </p:spPr>
        <p:txBody>
          <a:bodyPr>
            <a:noAutofit/>
          </a:bodyPr>
          <a:lstStyle/>
          <a:p>
            <a:pPr marL="342900" indent="-342900">
              <a:buFont typeface="Arial" panose="020B0604020202020204" pitchFamily="34" charset="0"/>
              <a:buChar char="•"/>
            </a:pPr>
            <a:r>
              <a:rPr lang="en-US" sz="2000" dirty="0" smtClean="0"/>
              <a:t>Benefits</a:t>
            </a:r>
          </a:p>
          <a:p>
            <a:pPr marL="342900" indent="-342900">
              <a:buFont typeface="Arial" panose="020B0604020202020204" pitchFamily="34" charset="0"/>
              <a:buChar char="•"/>
            </a:pPr>
            <a:r>
              <a:rPr lang="en-US" sz="2000" dirty="0" smtClean="0"/>
              <a:t>Disadvantages</a:t>
            </a:r>
          </a:p>
        </p:txBody>
      </p:sp>
      <p:sp>
        <p:nvSpPr>
          <p:cNvPr id="8" name="Content Placeholder 2">
            <a:extLst>
              <a:ext uri="{FF2B5EF4-FFF2-40B4-BE49-F238E27FC236}">
                <a16:creationId xmlns:a16="http://schemas.microsoft.com/office/drawing/2014/main" id="{D5F2D16A-183F-4A38-8872-766FA01EA75F}"/>
              </a:ext>
            </a:extLst>
          </p:cNvPr>
          <p:cNvSpPr txBox="1">
            <a:spLocks/>
          </p:cNvSpPr>
          <p:nvPr/>
        </p:nvSpPr>
        <p:spPr>
          <a:xfrm>
            <a:off x="6792092" y="3402551"/>
            <a:ext cx="4959184" cy="183351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u="sng" dirty="0" smtClean="0"/>
              <a:t>Disadvantages:</a:t>
            </a:r>
          </a:p>
          <a:p>
            <a:pPr marL="285750" indent="-285750">
              <a:buFont typeface="Wingdings" panose="05000000000000000000" pitchFamily="2" charset="2"/>
              <a:buChar char="§"/>
            </a:pPr>
            <a:r>
              <a:rPr lang="en-US" sz="1500" b="1" dirty="0" smtClean="0"/>
              <a:t>“As you probably know, the pay is not great.  We do this because [we] love it.  Nobody is getting rich as an adjunct.” – Mary</a:t>
            </a:r>
          </a:p>
          <a:p>
            <a:endParaRPr lang="en-US" sz="1500" b="1" dirty="0" smtClean="0"/>
          </a:p>
          <a:p>
            <a:pPr marL="285750" indent="-285750">
              <a:buFont typeface="Wingdings" panose="05000000000000000000" pitchFamily="2" charset="2"/>
              <a:buChar char="§"/>
            </a:pPr>
            <a:r>
              <a:rPr lang="en-US" sz="1500" b="1" dirty="0" smtClean="0"/>
              <a:t>Again, that’s not usually the classroom stuff.  It is more of a behind the scenes…jeez I’m not teaching anything next semester, when am I going to find that out?  Or, it’s more of the logistical stuff that’s annoying.  You know, the projector doesn’t work in a classroom.  Even then, where you ‘re a part-time person, you don’t necessarily know the go-to IT person to call.” - Lauren</a:t>
            </a:r>
            <a:endParaRPr lang="en-US" sz="1500" b="1" dirty="0"/>
          </a:p>
        </p:txBody>
      </p:sp>
    </p:spTree>
    <p:extLst>
      <p:ext uri="{BB962C8B-B14F-4D97-AF65-F5344CB8AC3E}">
        <p14:creationId xmlns:p14="http://schemas.microsoft.com/office/powerpoint/2010/main" val="280066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Summary of Findings</a:t>
            </a:r>
            <a:endParaRPr lang="en-US" dirty="0"/>
          </a:p>
        </p:txBody>
      </p:sp>
      <p:sp>
        <p:nvSpPr>
          <p:cNvPr id="16" name="Content Placeholder 15"/>
          <p:cNvSpPr>
            <a:spLocks noGrp="1"/>
          </p:cNvSpPr>
          <p:nvPr>
            <p:ph idx="1"/>
          </p:nvPr>
        </p:nvSpPr>
        <p:spPr>
          <a:xfrm>
            <a:off x="929641" y="2144943"/>
            <a:ext cx="10515600" cy="2427923"/>
          </a:xfrm>
        </p:spPr>
        <p:txBody>
          <a:bodyPr>
            <a:normAutofit/>
          </a:bodyPr>
          <a:lstStyle/>
          <a:p>
            <a:pPr marL="285750" indent="-285750">
              <a:buFont typeface="Wingdings" panose="05000000000000000000" pitchFamily="2" charset="2"/>
              <a:buChar char="§"/>
            </a:pPr>
            <a:r>
              <a:rPr lang="en-US" sz="3600" dirty="0" smtClean="0"/>
              <a:t>Dichotomous experience</a:t>
            </a:r>
          </a:p>
          <a:p>
            <a:pPr marL="742950" lvl="1" indent="-285750">
              <a:buFont typeface="Wingdings" panose="05000000000000000000" pitchFamily="2" charset="2"/>
              <a:buChar char="§"/>
            </a:pPr>
            <a:r>
              <a:rPr lang="en-US" sz="2800" i="0" dirty="0" smtClean="0"/>
              <a:t>Rewards vs. disadvantages</a:t>
            </a:r>
          </a:p>
          <a:p>
            <a:pPr marL="742950" lvl="1" indent="-285750">
              <a:buFont typeface="Wingdings" panose="05000000000000000000" pitchFamily="2" charset="2"/>
              <a:buChar char="§"/>
            </a:pPr>
            <a:r>
              <a:rPr lang="en-US" sz="2800" i="0" dirty="0" smtClean="0"/>
              <a:t>In the classroom vs. out</a:t>
            </a:r>
          </a:p>
          <a:p>
            <a:pPr marL="742950" lvl="1" indent="-285750">
              <a:buFont typeface="Wingdings" panose="05000000000000000000" pitchFamily="2" charset="2"/>
              <a:buChar char="§"/>
            </a:pPr>
            <a:r>
              <a:rPr lang="en-US" sz="2800" i="0" dirty="0" smtClean="0"/>
              <a:t>Value to the university vs. marginalization</a:t>
            </a:r>
          </a:p>
          <a:p>
            <a:endParaRPr lang="en-US" sz="3600" dirty="0"/>
          </a:p>
        </p:txBody>
      </p:sp>
      <p:sp>
        <p:nvSpPr>
          <p:cNvPr id="4" name="Slide Number Placeholder 3"/>
          <p:cNvSpPr>
            <a:spLocks noGrp="1"/>
          </p:cNvSpPr>
          <p:nvPr>
            <p:ph type="sldNum" sz="quarter" idx="12"/>
          </p:nvPr>
        </p:nvSpPr>
        <p:spPr/>
        <p:txBody>
          <a:bodyPr/>
          <a:lstStyle/>
          <a:p>
            <a:fld id="{95CBEC59-7FF9-4688-98DF-89832A0C9025}" type="slidenum">
              <a:rPr lang="en-US" smtClean="0"/>
              <a:pPr/>
              <a:t>18</a:t>
            </a:fld>
            <a:endParaRPr lang="en-US" dirty="0"/>
          </a:p>
        </p:txBody>
      </p:sp>
      <p:sp>
        <p:nvSpPr>
          <p:cNvPr id="19"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
        <p:nvSpPr>
          <p:cNvPr id="7" name="Text Placeholder 17"/>
          <p:cNvSpPr>
            <a:spLocks noGrp="1"/>
          </p:cNvSpPr>
          <p:nvPr>
            <p:ph type="body" sz="quarter" idx="14"/>
          </p:nvPr>
        </p:nvSpPr>
        <p:spPr>
          <a:xfrm>
            <a:off x="10070765" y="837333"/>
            <a:ext cx="2088288" cy="328893"/>
          </a:xfrm>
        </p:spPr>
        <p:txBody>
          <a:bodyPr>
            <a:normAutofit/>
          </a:bodyPr>
          <a:lstStyle/>
          <a:p>
            <a:r>
              <a:rPr lang="en-US" sz="1400" dirty="0" smtClean="0"/>
              <a:t>TQR Conference 2021</a:t>
            </a:r>
            <a:endParaRPr lang="en-US" sz="1400" dirty="0"/>
          </a:p>
        </p:txBody>
      </p:sp>
    </p:spTree>
    <p:extLst>
      <p:ext uri="{BB962C8B-B14F-4D97-AF65-F5344CB8AC3E}">
        <p14:creationId xmlns:p14="http://schemas.microsoft.com/office/powerpoint/2010/main" val="4048184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a:bodyPr>
          <a:lstStyle/>
          <a:p>
            <a:r>
              <a:rPr lang="en-US" dirty="0" smtClean="0"/>
              <a:t>Usability &amp; Applicability</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19</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lstStyle/>
          <a:p>
            <a:r>
              <a:rPr lang="en-US" dirty="0" smtClean="0"/>
              <a:t>What Comes Next?</a:t>
            </a:r>
            <a:endParaRPr lang="en-US" dirty="0"/>
          </a:p>
        </p:txBody>
      </p:sp>
      <p:sp>
        <p:nvSpPr>
          <p:cNvPr id="8"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9" name="Footer Placeholder 3">
            <a:extLst>
              <a:ext uri="{FF2B5EF4-FFF2-40B4-BE49-F238E27FC236}">
                <a16:creationId xmlns:a16="http://schemas.microsoft.com/office/drawing/2014/main" id="{4D0104A1-25DB-4A49-B257-40CF6B30A4BF}"/>
              </a:ext>
            </a:extLst>
          </p:cNvPr>
          <p:cNvSpPr txBox="1">
            <a:spLocks/>
          </p:cNvSpPr>
          <p:nvPr/>
        </p:nvSpPr>
        <p:spPr>
          <a:xfrm>
            <a:off x="1698820" y="618753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Tree>
    <p:extLst>
      <p:ext uri="{BB962C8B-B14F-4D97-AF65-F5344CB8AC3E}">
        <p14:creationId xmlns:p14="http://schemas.microsoft.com/office/powerpoint/2010/main" val="1051065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a:xfrm>
            <a:off x="928799" y="607100"/>
            <a:ext cx="5892131" cy="697044"/>
          </a:xfrm>
        </p:spPr>
        <p:txBody>
          <a:bodyPr/>
          <a:lstStyle/>
          <a:p>
            <a:r>
              <a:rPr lang="en-US" dirty="0" smtClean="0"/>
              <a:t>Presentation Overview</a:t>
            </a:r>
            <a:endParaRPr lang="en-US" dirty="0"/>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lstStyle/>
          <a:p>
            <a:r>
              <a:rPr lang="en-US" dirty="0" smtClean="0"/>
              <a:t>Research Topic</a:t>
            </a:r>
            <a:endParaRPr lang="en-US" dirty="0"/>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a:xfrm>
            <a:off x="614872" y="6187538"/>
            <a:ext cx="4699809" cy="365125"/>
          </a:xfrm>
        </p:spPr>
        <p:txBody>
          <a:bodyPr/>
          <a:lstStyle/>
          <a:p>
            <a:r>
              <a:rPr lang="en-US" sz="1400" dirty="0" smtClean="0"/>
              <a:t>An Exploration of Adjunct Faculty Experiences:  An IPA Study</a:t>
            </a:r>
            <a:endParaRPr lang="en-US" sz="1400" dirty="0"/>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2</a:t>
            </a:fld>
            <a:endParaRPr lang="en-US" dirty="0"/>
          </a:p>
        </p:txBody>
      </p:sp>
      <p:sp>
        <p:nvSpPr>
          <p:cNvPr id="2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lstStyle/>
          <a:p>
            <a:r>
              <a:rPr lang="en-US" dirty="0" smtClean="0"/>
              <a:t>Brief Literature Review</a:t>
            </a:r>
            <a:endParaRPr lang="en-US" dirty="0"/>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lstStyle/>
          <a:p>
            <a:r>
              <a:rPr lang="en-US" dirty="0" smtClean="0"/>
              <a:t>Methodology</a:t>
            </a:r>
            <a:endParaRPr lang="en-US" dirty="0"/>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p:txBody>
          <a:bodyPr/>
          <a:lstStyle/>
          <a:p>
            <a:r>
              <a:rPr lang="en-US" dirty="0" smtClean="0"/>
              <a:t>Key Findings</a:t>
            </a:r>
            <a:endParaRPr lang="en-US" dirty="0"/>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p:txBody>
          <a:bodyPr/>
          <a:lstStyle/>
          <a:p>
            <a:r>
              <a:rPr lang="en-US" dirty="0" smtClean="0"/>
              <a:t>Usability &amp; Applicability</a:t>
            </a:r>
            <a:endParaRPr lang="en-US" dirty="0"/>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p:txBody>
          <a:bodyPr/>
          <a:lstStyle/>
          <a:p>
            <a:r>
              <a:rPr lang="en-US" dirty="0" smtClean="0"/>
              <a:t>Q &amp; A</a:t>
            </a:r>
            <a:endParaRPr lang="en-US" dirty="0"/>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p:txBody>
          <a:bodyPr>
            <a:normAutofit/>
          </a:bodyPr>
          <a:lstStyle/>
          <a:p>
            <a:r>
              <a:rPr lang="en-US" dirty="0" smtClean="0"/>
              <a:t>The What &amp; the Why</a:t>
            </a:r>
            <a:endParaRPr lang="en-US" dirty="0"/>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p:txBody>
          <a:bodyPr>
            <a:normAutofit/>
          </a:bodyPr>
          <a:lstStyle/>
          <a:p>
            <a:r>
              <a:rPr lang="en-US" dirty="0" smtClean="0"/>
              <a:t>What Do We Know?</a:t>
            </a:r>
            <a:endParaRPr lang="en-US" dirty="0"/>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p:txBody>
          <a:bodyPr>
            <a:normAutofit/>
          </a:bodyPr>
          <a:lstStyle/>
          <a:p>
            <a:r>
              <a:rPr lang="en-US" dirty="0" smtClean="0"/>
              <a:t>What, With Whom, &amp; Where?</a:t>
            </a:r>
            <a:endParaRPr lang="en-US" dirty="0"/>
          </a:p>
        </p:txBody>
      </p:sp>
      <p:sp>
        <p:nvSpPr>
          <p:cNvPr id="38" name="Text Placeholder 37">
            <a:extLst>
              <a:ext uri="{FF2B5EF4-FFF2-40B4-BE49-F238E27FC236}">
                <a16:creationId xmlns:a16="http://schemas.microsoft.com/office/drawing/2014/main" id="{4EC928A2-6A4A-452E-8823-81F26EA40C9C}"/>
              </a:ext>
            </a:extLst>
          </p:cNvPr>
          <p:cNvSpPr>
            <a:spLocks noGrp="1"/>
          </p:cNvSpPr>
          <p:nvPr>
            <p:ph type="body" sz="half" idx="24"/>
          </p:nvPr>
        </p:nvSpPr>
        <p:spPr/>
        <p:txBody>
          <a:bodyPr>
            <a:normAutofit/>
          </a:bodyPr>
          <a:lstStyle/>
          <a:p>
            <a:r>
              <a:rPr lang="en-US" dirty="0" smtClean="0"/>
              <a:t>What Did I Learn?</a:t>
            </a:r>
            <a:endParaRPr lang="en-US" dirty="0"/>
          </a:p>
        </p:txBody>
      </p:sp>
      <p:sp>
        <p:nvSpPr>
          <p:cNvPr id="39" name="Text Placeholder 38">
            <a:extLst>
              <a:ext uri="{FF2B5EF4-FFF2-40B4-BE49-F238E27FC236}">
                <a16:creationId xmlns:a16="http://schemas.microsoft.com/office/drawing/2014/main" id="{0388AEE0-2630-4EEB-80E0-53D74792BE97}"/>
              </a:ext>
            </a:extLst>
          </p:cNvPr>
          <p:cNvSpPr>
            <a:spLocks noGrp="1"/>
          </p:cNvSpPr>
          <p:nvPr>
            <p:ph type="body" sz="half" idx="25"/>
          </p:nvPr>
        </p:nvSpPr>
        <p:spPr/>
        <p:txBody>
          <a:bodyPr>
            <a:normAutofit/>
          </a:bodyPr>
          <a:lstStyle/>
          <a:p>
            <a:r>
              <a:rPr lang="en-US" dirty="0" smtClean="0"/>
              <a:t>What Comes Next?</a:t>
            </a:r>
            <a:endParaRPr lang="en-US" dirty="0"/>
          </a:p>
        </p:txBody>
      </p:sp>
      <p:sp>
        <p:nvSpPr>
          <p:cNvPr id="40" name="Text Placeholder 39">
            <a:extLst>
              <a:ext uri="{FF2B5EF4-FFF2-40B4-BE49-F238E27FC236}">
                <a16:creationId xmlns:a16="http://schemas.microsoft.com/office/drawing/2014/main" id="{F5F658D4-342A-4944-98F5-EC1761CC401B}"/>
              </a:ext>
            </a:extLst>
          </p:cNvPr>
          <p:cNvSpPr>
            <a:spLocks noGrp="1"/>
          </p:cNvSpPr>
          <p:nvPr>
            <p:ph type="body" sz="half" idx="26"/>
          </p:nvPr>
        </p:nvSpPr>
        <p:spPr/>
        <p:txBody>
          <a:bodyPr>
            <a:normAutofit/>
          </a:bodyPr>
          <a:lstStyle/>
          <a:p>
            <a:r>
              <a:rPr lang="en-US" dirty="0" smtClean="0"/>
              <a:t>What Do You Want to Know?</a:t>
            </a:r>
            <a:endParaRPr lang="en-US" dirty="0"/>
          </a:p>
        </p:txBody>
      </p:sp>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67476" y="1757980"/>
            <a:ext cx="867600" cy="868680"/>
          </a:xfrm>
        </p:spPr>
      </p:pic>
      <p:pic>
        <p:nvPicPr>
          <p:cNvPr id="28"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8799" y="1757980"/>
            <a:ext cx="867600" cy="868680"/>
          </a:xfrm>
        </p:spPr>
      </p:pic>
      <p:pic>
        <p:nvPicPr>
          <p:cNvPr id="41"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47082" y="1757980"/>
            <a:ext cx="867600" cy="868680"/>
          </a:xfrm>
        </p:spPr>
      </p:pic>
      <p:pic>
        <p:nvPicPr>
          <p:cNvPr id="42"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28799" y="3878114"/>
            <a:ext cx="867600" cy="868680"/>
          </a:xfrm>
        </p:spPr>
      </p:pic>
      <p:pic>
        <p:nvPicPr>
          <p:cNvPr id="4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47082" y="3878114"/>
            <a:ext cx="867600" cy="868680"/>
          </a:xfrm>
        </p:spPr>
      </p:pic>
      <p:pic>
        <p:nvPicPr>
          <p:cNvPr id="44"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67476" y="3878114"/>
            <a:ext cx="867600" cy="868680"/>
          </a:xfrm>
        </p:spPr>
      </p:pic>
    </p:spTree>
    <p:extLst>
      <p:ext uri="{BB962C8B-B14F-4D97-AF65-F5344CB8AC3E}">
        <p14:creationId xmlns:p14="http://schemas.microsoft.com/office/powerpoint/2010/main" val="6438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Usability &amp; Applicability</a:t>
            </a:r>
            <a:endParaRPr lang="en-US" dirty="0"/>
          </a:p>
        </p:txBody>
      </p:sp>
      <p:sp>
        <p:nvSpPr>
          <p:cNvPr id="16" name="Content Placeholder 15"/>
          <p:cNvSpPr>
            <a:spLocks noGrp="1"/>
          </p:cNvSpPr>
          <p:nvPr>
            <p:ph idx="1"/>
          </p:nvPr>
        </p:nvSpPr>
        <p:spPr>
          <a:xfrm>
            <a:off x="929641" y="2408355"/>
            <a:ext cx="10515600" cy="2427923"/>
          </a:xfrm>
        </p:spPr>
        <p:txBody>
          <a:bodyPr>
            <a:normAutofit/>
          </a:bodyPr>
          <a:lstStyle/>
          <a:p>
            <a:pPr marL="285750" indent="-285750">
              <a:buFont typeface="Wingdings" panose="05000000000000000000" pitchFamily="2" charset="2"/>
              <a:buChar char="§"/>
            </a:pPr>
            <a:r>
              <a:rPr lang="en-US" sz="1800" dirty="0" smtClean="0"/>
              <a:t>Improved access to training &amp; professional development</a:t>
            </a:r>
          </a:p>
          <a:p>
            <a:pPr marL="285750" indent="-285750">
              <a:buFont typeface="Wingdings" panose="05000000000000000000" pitchFamily="2" charset="2"/>
              <a:buChar char="§"/>
            </a:pPr>
            <a:r>
              <a:rPr lang="en-US" sz="1800" dirty="0" smtClean="0"/>
              <a:t>Proactive outreach &amp; periodic check-ins</a:t>
            </a:r>
          </a:p>
          <a:p>
            <a:pPr marL="285750" indent="-285750">
              <a:buFont typeface="Wingdings" panose="05000000000000000000" pitchFamily="2" charset="2"/>
              <a:buChar char="§"/>
            </a:pPr>
            <a:r>
              <a:rPr lang="en-US" sz="1800" dirty="0" smtClean="0"/>
              <a:t>Adjunct faculty teaching circle</a:t>
            </a:r>
            <a:endParaRPr lang="en-US" sz="1800" dirty="0"/>
          </a:p>
        </p:txBody>
      </p:sp>
      <p:sp>
        <p:nvSpPr>
          <p:cNvPr id="4" name="Slide Number Placeholder 3"/>
          <p:cNvSpPr>
            <a:spLocks noGrp="1"/>
          </p:cNvSpPr>
          <p:nvPr>
            <p:ph type="sldNum" sz="quarter" idx="12"/>
          </p:nvPr>
        </p:nvSpPr>
        <p:spPr/>
        <p:txBody>
          <a:bodyPr/>
          <a:lstStyle/>
          <a:p>
            <a:fld id="{95CBEC59-7FF9-4688-98DF-89832A0C9025}" type="slidenum">
              <a:rPr lang="en-US" smtClean="0"/>
              <a:pPr/>
              <a:t>20</a:t>
            </a:fld>
            <a:endParaRPr lang="en-US" dirty="0"/>
          </a:p>
        </p:txBody>
      </p:sp>
      <p:sp>
        <p:nvSpPr>
          <p:cNvPr id="17" name="Subtitle 16"/>
          <p:cNvSpPr>
            <a:spLocks noGrp="1"/>
          </p:cNvSpPr>
          <p:nvPr>
            <p:ph type="subTitle" idx="13"/>
          </p:nvPr>
        </p:nvSpPr>
        <p:spPr/>
        <p:txBody>
          <a:bodyPr/>
          <a:lstStyle/>
          <a:p>
            <a:r>
              <a:rPr lang="en-US" dirty="0" smtClean="0"/>
              <a:t>What Comes Next?</a:t>
            </a:r>
            <a:endParaRPr lang="en-US" dirty="0"/>
          </a:p>
        </p:txBody>
      </p:sp>
      <p:sp>
        <p:nvSpPr>
          <p:cNvPr id="19"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
        <p:nvSpPr>
          <p:cNvPr id="8" name="Text Placeholder 17"/>
          <p:cNvSpPr>
            <a:spLocks noGrp="1"/>
          </p:cNvSpPr>
          <p:nvPr>
            <p:ph type="body" sz="quarter" idx="14"/>
          </p:nvPr>
        </p:nvSpPr>
        <p:spPr>
          <a:xfrm>
            <a:off x="10095476" y="837333"/>
            <a:ext cx="2088288" cy="328893"/>
          </a:xfrm>
        </p:spPr>
        <p:txBody>
          <a:bodyPr>
            <a:normAutofit/>
          </a:bodyPr>
          <a:lstStyle/>
          <a:p>
            <a:r>
              <a:rPr lang="en-US" sz="1400" dirty="0" smtClean="0"/>
              <a:t>TQR Conference 2021</a:t>
            </a:r>
            <a:endParaRPr lang="en-US" sz="1400" dirty="0"/>
          </a:p>
        </p:txBody>
      </p:sp>
    </p:spTree>
    <p:extLst>
      <p:ext uri="{BB962C8B-B14F-4D97-AF65-F5344CB8AC3E}">
        <p14:creationId xmlns:p14="http://schemas.microsoft.com/office/powerpoint/2010/main" val="4025449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a:bodyPr>
          <a:lstStyle/>
          <a:p>
            <a:r>
              <a:rPr lang="en-US" sz="6000" dirty="0" smtClean="0"/>
              <a:t>Q &amp; A</a:t>
            </a:r>
            <a:endParaRPr lang="en-US" sz="6000"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914145" y="1978237"/>
            <a:ext cx="4361941" cy="3122935"/>
          </a:xfrm>
        </p:spPr>
        <p:txBody>
          <a:bodyPr anchor="ctr">
            <a:normAutofit/>
          </a:bodyPr>
          <a:lstStyle/>
          <a:p>
            <a:pPr algn="ctr"/>
            <a:r>
              <a:rPr lang="en-US" sz="3600" dirty="0" smtClean="0"/>
              <a:t>Thank you for listening!</a:t>
            </a:r>
            <a:endParaRPr lang="en-US" sz="3600" dirty="0"/>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a:xfrm>
            <a:off x="293591" y="6286394"/>
            <a:ext cx="4871527" cy="365125"/>
          </a:xfrm>
        </p:spPr>
        <p:txBody>
          <a:bodyPr/>
          <a:lstStyle/>
          <a:p>
            <a:r>
              <a:rPr lang="en-US" sz="1400" dirty="0" smtClean="0"/>
              <a:t>An Exploration of Adjunct Faculty Experiences:  An IPA Study</a:t>
            </a:r>
            <a:endParaRPr lang="en-US" sz="1400"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21</a:t>
            </a:fld>
            <a:endParaRPr lang="en-US" dirty="0"/>
          </a:p>
        </p:txBody>
      </p:sp>
      <p:sp>
        <p:nvSpPr>
          <p:cNvPr id="10"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Tree>
    <p:extLst>
      <p:ext uri="{BB962C8B-B14F-4D97-AF65-F5344CB8AC3E}">
        <p14:creationId xmlns:p14="http://schemas.microsoft.com/office/powerpoint/2010/main" val="1372925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References</a:t>
            </a:r>
            <a:endParaRPr lang="en-US" dirty="0"/>
          </a:p>
        </p:txBody>
      </p:sp>
      <p:sp>
        <p:nvSpPr>
          <p:cNvPr id="16" name="Content Placeholder 15"/>
          <p:cNvSpPr>
            <a:spLocks noGrp="1"/>
          </p:cNvSpPr>
          <p:nvPr>
            <p:ph idx="1"/>
          </p:nvPr>
        </p:nvSpPr>
        <p:spPr>
          <a:xfrm>
            <a:off x="929641" y="2357934"/>
            <a:ext cx="10515600" cy="2427923"/>
          </a:xfrm>
        </p:spPr>
        <p:txBody>
          <a:bodyPr>
            <a:normAutofit/>
          </a:bodyPr>
          <a:lstStyle/>
          <a:p>
            <a:pPr marL="285750" indent="-285750">
              <a:buFont typeface="Arial" panose="020B0604020202020204" pitchFamily="34" charset="0"/>
              <a:buChar char="•"/>
            </a:pPr>
            <a:r>
              <a:rPr lang="en-US" sz="1800" dirty="0" smtClean="0"/>
              <a:t>Larkin, M., </a:t>
            </a:r>
            <a:r>
              <a:rPr lang="en-US" sz="1800" dirty="0" err="1" smtClean="0"/>
              <a:t>Eatough</a:t>
            </a:r>
            <a:r>
              <a:rPr lang="en-US" sz="1800" dirty="0" smtClean="0"/>
              <a:t>, V., &amp; Osborn, M. (2011).  Interpretative phenomenological analysis and embodied, active, situated cognition. </a:t>
            </a:r>
            <a:r>
              <a:rPr lang="en-US" sz="1800" i="1" dirty="0" smtClean="0"/>
              <a:t>Theory &amp; Psychology, 21, </a:t>
            </a:r>
            <a:r>
              <a:rPr lang="en-US" sz="1800" dirty="0" smtClean="0"/>
              <a:t>318-337. </a:t>
            </a:r>
            <a:r>
              <a:rPr lang="en-US" sz="1800" dirty="0" err="1" smtClean="0"/>
              <a:t>doi</a:t>
            </a:r>
            <a:r>
              <a:rPr lang="en-US" sz="1800" dirty="0" smtClean="0"/>
              <a:t>: 10.1177/0959354310377544.</a:t>
            </a:r>
          </a:p>
          <a:p>
            <a:pPr marL="285750" indent="-285750">
              <a:buFont typeface="Arial" panose="020B0604020202020204" pitchFamily="34" charset="0"/>
              <a:buChar char="•"/>
            </a:pPr>
            <a:r>
              <a:rPr lang="en-US" sz="1800" i="0" dirty="0" smtClean="0"/>
              <a:t>Shaw, R. (2010). Interpretative phenomenological analysis. In M. Forrester (Ed.) </a:t>
            </a:r>
            <a:r>
              <a:rPr lang="en-US" sz="1800" i="1" dirty="0" smtClean="0"/>
              <a:t>Doing qualitative research in psychology: A practical guide </a:t>
            </a:r>
            <a:r>
              <a:rPr lang="en-US" sz="1800" dirty="0" smtClean="0"/>
              <a:t>pp. 175-201. Thousand Oaks, CA: SAGE Publications, Inc.</a:t>
            </a:r>
            <a:endParaRPr lang="en-US" sz="1600" i="0" dirty="0" smtClean="0"/>
          </a:p>
          <a:p>
            <a:pPr marL="742950" lvl="1" indent="-285750">
              <a:buFont typeface="Arial" panose="020B0604020202020204" pitchFamily="34" charset="0"/>
              <a:buChar char="•"/>
            </a:pPr>
            <a:endParaRPr lang="en-US" sz="1600" i="0" dirty="0"/>
          </a:p>
        </p:txBody>
      </p:sp>
      <p:sp>
        <p:nvSpPr>
          <p:cNvPr id="4" name="Slide Number Placeholder 3"/>
          <p:cNvSpPr>
            <a:spLocks noGrp="1"/>
          </p:cNvSpPr>
          <p:nvPr>
            <p:ph type="sldNum" sz="quarter" idx="12"/>
          </p:nvPr>
        </p:nvSpPr>
        <p:spPr/>
        <p:txBody>
          <a:bodyPr/>
          <a:lstStyle/>
          <a:p>
            <a:fld id="{95CBEC59-7FF9-4688-98DF-89832A0C9025}" type="slidenum">
              <a:rPr lang="en-US" smtClean="0"/>
              <a:pPr/>
              <a:t>22</a:t>
            </a:fld>
            <a:endParaRPr lang="en-US" dirty="0"/>
          </a:p>
        </p:txBody>
      </p:sp>
      <p:sp>
        <p:nvSpPr>
          <p:cNvPr id="19"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
        <p:nvSpPr>
          <p:cNvPr id="9" name="Text Placeholder 17"/>
          <p:cNvSpPr>
            <a:spLocks noGrp="1"/>
          </p:cNvSpPr>
          <p:nvPr>
            <p:ph type="body" sz="quarter" idx="14"/>
          </p:nvPr>
        </p:nvSpPr>
        <p:spPr>
          <a:xfrm>
            <a:off x="10046053" y="837333"/>
            <a:ext cx="2088288" cy="328893"/>
          </a:xfrm>
        </p:spPr>
        <p:txBody>
          <a:bodyPr>
            <a:normAutofit/>
          </a:bodyPr>
          <a:lstStyle/>
          <a:p>
            <a:r>
              <a:rPr lang="en-US" sz="1400" dirty="0" smtClean="0"/>
              <a:t>TQR Conference 2021</a:t>
            </a:r>
            <a:endParaRPr lang="en-US" sz="1400" dirty="0"/>
          </a:p>
        </p:txBody>
      </p:sp>
    </p:spTree>
    <p:extLst>
      <p:ext uri="{BB962C8B-B14F-4D97-AF65-F5344CB8AC3E}">
        <p14:creationId xmlns:p14="http://schemas.microsoft.com/office/powerpoint/2010/main" val="1028122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a:bodyPr>
          <a:lstStyle/>
          <a:p>
            <a:r>
              <a:rPr lang="en-US" dirty="0" smtClean="0"/>
              <a:t>Research Topic</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3</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lstStyle/>
          <a:p>
            <a:r>
              <a:rPr lang="en-US" dirty="0" smtClean="0"/>
              <a:t>The What &amp; The Why</a:t>
            </a:r>
            <a:endParaRPr lang="en-US" dirty="0"/>
          </a:p>
        </p:txBody>
      </p:sp>
      <p:sp>
        <p:nvSpPr>
          <p:cNvPr id="8"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9" name="Footer Placeholder 3">
            <a:extLst>
              <a:ext uri="{FF2B5EF4-FFF2-40B4-BE49-F238E27FC236}">
                <a16:creationId xmlns:a16="http://schemas.microsoft.com/office/drawing/2014/main" id="{4D0104A1-25DB-4A49-B257-40CF6B30A4BF}"/>
              </a:ext>
            </a:extLst>
          </p:cNvPr>
          <p:cNvSpPr txBox="1">
            <a:spLocks/>
          </p:cNvSpPr>
          <p:nvPr/>
        </p:nvSpPr>
        <p:spPr>
          <a:xfrm>
            <a:off x="1698820" y="618753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Tree>
    <p:extLst>
      <p:ext uri="{BB962C8B-B14F-4D97-AF65-F5344CB8AC3E}">
        <p14:creationId xmlns:p14="http://schemas.microsoft.com/office/powerpoint/2010/main" val="192049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a:bodyPr>
          <a:lstStyle/>
          <a:p>
            <a:r>
              <a:rPr lang="en-US" dirty="0" smtClean="0"/>
              <a:t>Literature Review</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lstStyle/>
          <a:p>
            <a:r>
              <a:rPr lang="en-US" dirty="0" smtClean="0"/>
              <a:t>What </a:t>
            </a:r>
            <a:r>
              <a:rPr lang="en-US" dirty="0"/>
              <a:t>D</a:t>
            </a:r>
            <a:r>
              <a:rPr lang="en-US" dirty="0" smtClean="0"/>
              <a:t>o </a:t>
            </a:r>
            <a:r>
              <a:rPr lang="en-US" dirty="0"/>
              <a:t>W</a:t>
            </a:r>
            <a:r>
              <a:rPr lang="en-US" dirty="0" smtClean="0"/>
              <a:t>e Know?</a:t>
            </a:r>
            <a:endParaRPr lang="en-US" dirty="0"/>
          </a:p>
        </p:txBody>
      </p:sp>
      <p:sp>
        <p:nvSpPr>
          <p:cNvPr id="8"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9" name="Footer Placeholder 3">
            <a:extLst>
              <a:ext uri="{FF2B5EF4-FFF2-40B4-BE49-F238E27FC236}">
                <a16:creationId xmlns:a16="http://schemas.microsoft.com/office/drawing/2014/main" id="{4D0104A1-25DB-4A49-B257-40CF6B30A4BF}"/>
              </a:ext>
            </a:extLst>
          </p:cNvPr>
          <p:cNvSpPr txBox="1">
            <a:spLocks/>
          </p:cNvSpPr>
          <p:nvPr/>
        </p:nvSpPr>
        <p:spPr>
          <a:xfrm>
            <a:off x="1698820" y="6229872"/>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Tree>
    <p:extLst>
      <p:ext uri="{BB962C8B-B14F-4D97-AF65-F5344CB8AC3E}">
        <p14:creationId xmlns:p14="http://schemas.microsoft.com/office/powerpoint/2010/main" val="453808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smtClean="0"/>
              <a:t>Literature Review</a:t>
            </a:r>
            <a:endParaRPr lang="en-US" dirty="0"/>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lstStyle/>
          <a:p>
            <a:r>
              <a:rPr lang="en-US" dirty="0" smtClean="0"/>
              <a:t>Trends &amp; Financial Implications</a:t>
            </a:r>
            <a:endParaRPr lang="en-US" dirty="0"/>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lstStyle/>
          <a:p>
            <a:r>
              <a:rPr lang="en-US" b="1" dirty="0" smtClean="0"/>
              <a:t>Fastest growing segment of the academic workforce</a:t>
            </a:r>
            <a:endParaRPr lang="en-US" b="1" dirty="0"/>
          </a:p>
          <a:p>
            <a:r>
              <a:rPr lang="en-US" b="1" dirty="0" smtClean="0"/>
              <a:t>Potential for significant cost savings</a:t>
            </a:r>
            <a:endParaRPr lang="en-US" b="1" dirty="0"/>
          </a:p>
          <a:p>
            <a:r>
              <a:rPr lang="en-US" b="1" dirty="0" smtClean="0"/>
              <a:t>Increased labor force flexibility</a:t>
            </a:r>
            <a:endParaRPr lang="en-US" b="1" dirty="0"/>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smtClean="0"/>
              <a:t>Adjunct Faculty Working Conditions</a:t>
            </a:r>
            <a:endParaRPr lang="en-US" dirty="0"/>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p:txBody>
          <a:bodyPr/>
          <a:lstStyle/>
          <a:p>
            <a:r>
              <a:rPr lang="en-US" b="1" dirty="0" smtClean="0"/>
              <a:t>The exploitative nature of the adjunct faculty contract</a:t>
            </a:r>
            <a:endParaRPr lang="en-US" b="1" dirty="0"/>
          </a:p>
          <a:p>
            <a:r>
              <a:rPr lang="en-US" b="1" dirty="0" smtClean="0"/>
              <a:t>Diverse workforce with differing motives</a:t>
            </a:r>
            <a:endParaRPr lang="en-US" b="1" dirty="0"/>
          </a:p>
        </p:txBody>
      </p:sp>
      <p:sp>
        <p:nvSpPr>
          <p:cNvPr id="11"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12"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Tree>
    <p:extLst>
      <p:ext uri="{BB962C8B-B14F-4D97-AF65-F5344CB8AC3E}">
        <p14:creationId xmlns:p14="http://schemas.microsoft.com/office/powerpoint/2010/main" val="258773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smtClean="0"/>
              <a:t>Literature Review</a:t>
            </a:r>
            <a:endParaRPr lang="en-US" dirty="0"/>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lstStyle/>
          <a:p>
            <a:r>
              <a:rPr lang="en-US" dirty="0" smtClean="0"/>
              <a:t>Educational Quality</a:t>
            </a:r>
            <a:endParaRPr lang="en-US" dirty="0"/>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lstStyle/>
          <a:p>
            <a:r>
              <a:rPr lang="en-US" b="1" dirty="0" smtClean="0"/>
              <a:t>Concerns about instructional effectiveness, grade inflation, and student engagement and retention</a:t>
            </a:r>
          </a:p>
          <a:p>
            <a:r>
              <a:rPr lang="en-US" b="1" dirty="0" smtClean="0"/>
              <a:t>Working conditions likely to undermine student learning outcomes</a:t>
            </a:r>
          </a:p>
          <a:p>
            <a:r>
              <a:rPr lang="en-US" b="1" dirty="0" smtClean="0"/>
              <a:t>Empirical results are mixed</a:t>
            </a:r>
            <a:endParaRPr lang="en-US" b="1" dirty="0"/>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a:xfrm>
            <a:off x="6284743" y="2272009"/>
            <a:ext cx="5528315" cy="823912"/>
          </a:xfrm>
        </p:spPr>
        <p:txBody>
          <a:bodyPr/>
          <a:lstStyle/>
          <a:p>
            <a:r>
              <a:rPr lang="en-US" dirty="0" smtClean="0"/>
              <a:t>Adjunct Faculty Support &amp; Development</a:t>
            </a:r>
            <a:endParaRPr lang="en-US" dirty="0"/>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6</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p:txBody>
          <a:bodyPr/>
          <a:lstStyle/>
          <a:p>
            <a:r>
              <a:rPr lang="en-US" b="1" dirty="0" smtClean="0"/>
              <a:t>Lack of feedback, evaluation and professional development opportunities</a:t>
            </a:r>
          </a:p>
          <a:p>
            <a:endParaRPr lang="en-US" b="1" dirty="0"/>
          </a:p>
        </p:txBody>
      </p:sp>
      <p:sp>
        <p:nvSpPr>
          <p:cNvPr id="11"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12"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Tree>
    <p:extLst>
      <p:ext uri="{BB962C8B-B14F-4D97-AF65-F5344CB8AC3E}">
        <p14:creationId xmlns:p14="http://schemas.microsoft.com/office/powerpoint/2010/main" val="29214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a:bodyPr>
          <a:lstStyle/>
          <a:p>
            <a:r>
              <a:rPr lang="en-US" dirty="0" smtClean="0"/>
              <a:t>Methodology</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7</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lstStyle/>
          <a:p>
            <a:r>
              <a:rPr lang="en-US" dirty="0" smtClean="0"/>
              <a:t>What, With Whom, &amp; Where?</a:t>
            </a:r>
          </a:p>
        </p:txBody>
      </p:sp>
      <p:sp>
        <p:nvSpPr>
          <p:cNvPr id="8"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a:xfrm>
            <a:off x="10116066" y="837333"/>
            <a:ext cx="2075934" cy="328893"/>
          </a:xfrm>
        </p:spPr>
        <p:txBody>
          <a:bodyPr>
            <a:normAutofit/>
          </a:bodyPr>
          <a:lstStyle/>
          <a:p>
            <a:r>
              <a:rPr lang="en-US" sz="1400" dirty="0" smtClean="0"/>
              <a:t>TQR Conference 2021</a:t>
            </a:r>
            <a:endParaRPr lang="en-US" sz="1400" dirty="0"/>
          </a:p>
        </p:txBody>
      </p:sp>
      <p:sp>
        <p:nvSpPr>
          <p:cNvPr id="9" name="Footer Placeholder 3">
            <a:extLst>
              <a:ext uri="{FF2B5EF4-FFF2-40B4-BE49-F238E27FC236}">
                <a16:creationId xmlns:a16="http://schemas.microsoft.com/office/drawing/2014/main" id="{4D0104A1-25DB-4A49-B257-40CF6B30A4BF}"/>
              </a:ext>
            </a:extLst>
          </p:cNvPr>
          <p:cNvSpPr txBox="1">
            <a:spLocks/>
          </p:cNvSpPr>
          <p:nvPr/>
        </p:nvSpPr>
        <p:spPr>
          <a:xfrm>
            <a:off x="1698820" y="618753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An Exploration of Adjunct Faculty Experiences:  An IPA Study</a:t>
            </a:r>
            <a:endParaRPr lang="en-US" sz="1400" dirty="0"/>
          </a:p>
        </p:txBody>
      </p:sp>
    </p:spTree>
    <p:extLst>
      <p:ext uri="{BB962C8B-B14F-4D97-AF65-F5344CB8AC3E}">
        <p14:creationId xmlns:p14="http://schemas.microsoft.com/office/powerpoint/2010/main" val="789718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err="1" smtClean="0"/>
              <a:t>Methodolgy</a:t>
            </a:r>
            <a:endParaRPr lang="en-US" dirty="0"/>
          </a:p>
        </p:txBody>
      </p:sp>
      <p:sp>
        <p:nvSpPr>
          <p:cNvPr id="16" name="Content Placeholder 15"/>
          <p:cNvSpPr>
            <a:spLocks noGrp="1"/>
          </p:cNvSpPr>
          <p:nvPr>
            <p:ph idx="1"/>
          </p:nvPr>
        </p:nvSpPr>
        <p:spPr>
          <a:xfrm>
            <a:off x="929641" y="2357934"/>
            <a:ext cx="10515600" cy="2427923"/>
          </a:xfrm>
        </p:spPr>
        <p:txBody>
          <a:bodyPr/>
          <a:lstStyle/>
          <a:p>
            <a:pPr marL="285750" indent="-285750">
              <a:buFont typeface="Arial" panose="020B0604020202020204" pitchFamily="34" charset="0"/>
              <a:buChar char="•"/>
            </a:pPr>
            <a:r>
              <a:rPr lang="en-US" sz="1800" dirty="0" smtClean="0"/>
              <a:t>Methodology:  Interpretative Phenomenological Analysis (IPA)</a:t>
            </a:r>
          </a:p>
          <a:p>
            <a:pPr marL="742950" lvl="1" indent="-285750">
              <a:buFont typeface="Arial" panose="020B0604020202020204" pitchFamily="34" charset="0"/>
              <a:buChar char="•"/>
            </a:pPr>
            <a:r>
              <a:rPr lang="en-US" sz="1600" i="0" dirty="0" smtClean="0"/>
              <a:t>“What is it like to be experiencing this, for this particular person, in this particular context?” (Larkin, </a:t>
            </a:r>
            <a:r>
              <a:rPr lang="en-US" sz="1600" i="0" dirty="0" err="1" smtClean="0"/>
              <a:t>Eatough</a:t>
            </a:r>
            <a:r>
              <a:rPr lang="en-US" sz="1600" i="0" dirty="0" smtClean="0"/>
              <a:t> &amp; Osborn, 2011, p. 330)</a:t>
            </a:r>
            <a:endParaRPr lang="en-US" sz="1600" i="0" dirty="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Purposeful Sampling</a:t>
            </a:r>
          </a:p>
          <a:p>
            <a:pPr marL="742950" lvl="1" indent="-285750">
              <a:buFont typeface="Arial" panose="020B0604020202020204" pitchFamily="34" charset="0"/>
              <a:buChar char="•"/>
            </a:pPr>
            <a:r>
              <a:rPr lang="en-US" sz="1600" i="0" dirty="0" smtClean="0"/>
              <a:t>Small, private, non-profit university in New England</a:t>
            </a:r>
          </a:p>
          <a:p>
            <a:pPr marL="742950" lvl="1" indent="-285750">
              <a:buFont typeface="Arial" panose="020B0604020202020204" pitchFamily="34" charset="0"/>
              <a:buChar char="•"/>
            </a:pPr>
            <a:r>
              <a:rPr lang="en-US" sz="1600" i="0" dirty="0" smtClean="0"/>
              <a:t>Recruitment email &amp; follow up questionnaire</a:t>
            </a:r>
          </a:p>
          <a:p>
            <a:pPr marL="742950" lvl="1" indent="-285750">
              <a:buFont typeface="Arial" panose="020B0604020202020204" pitchFamily="34" charset="0"/>
              <a:buChar char="•"/>
            </a:pPr>
            <a:r>
              <a:rPr lang="en-US" sz="1600" i="0" dirty="0" smtClean="0"/>
              <a:t>Common criteria – only relationship to the university is their adjunct faculty role</a:t>
            </a:r>
          </a:p>
        </p:txBody>
      </p:sp>
      <p:sp>
        <p:nvSpPr>
          <p:cNvPr id="4" name="Slide Number Placeholder 3"/>
          <p:cNvSpPr>
            <a:spLocks noGrp="1"/>
          </p:cNvSpPr>
          <p:nvPr>
            <p:ph type="sldNum" sz="quarter" idx="12"/>
          </p:nvPr>
        </p:nvSpPr>
        <p:spPr/>
        <p:txBody>
          <a:bodyPr/>
          <a:lstStyle/>
          <a:p>
            <a:fld id="{95CBEC59-7FF9-4688-98DF-89832A0C9025}" type="slidenum">
              <a:rPr lang="en-US" smtClean="0"/>
              <a:pPr/>
              <a:t>8</a:t>
            </a:fld>
            <a:endParaRPr lang="en-US" dirty="0"/>
          </a:p>
        </p:txBody>
      </p:sp>
      <p:sp>
        <p:nvSpPr>
          <p:cNvPr id="17" name="Subtitle 16"/>
          <p:cNvSpPr>
            <a:spLocks noGrp="1"/>
          </p:cNvSpPr>
          <p:nvPr>
            <p:ph type="subTitle" idx="13"/>
          </p:nvPr>
        </p:nvSpPr>
        <p:spPr/>
        <p:txBody>
          <a:bodyPr/>
          <a:lstStyle/>
          <a:p>
            <a:r>
              <a:rPr lang="en-US" dirty="0" smtClean="0"/>
              <a:t>What, With Whom &amp; Where </a:t>
            </a:r>
            <a:endParaRPr lang="en-US" dirty="0"/>
          </a:p>
        </p:txBody>
      </p:sp>
      <p:sp>
        <p:nvSpPr>
          <p:cNvPr id="18" name="Text Placeholder 17"/>
          <p:cNvSpPr>
            <a:spLocks noGrp="1"/>
          </p:cNvSpPr>
          <p:nvPr>
            <p:ph type="body" sz="quarter" idx="14"/>
          </p:nvPr>
        </p:nvSpPr>
        <p:spPr>
          <a:xfrm>
            <a:off x="9749485" y="837333"/>
            <a:ext cx="2088288" cy="328893"/>
          </a:xfrm>
        </p:spPr>
        <p:txBody>
          <a:bodyPr>
            <a:normAutofit/>
          </a:bodyPr>
          <a:lstStyle/>
          <a:p>
            <a:r>
              <a:rPr lang="en-US" sz="1400" dirty="0" smtClean="0"/>
              <a:t>TQR Conference 2021</a:t>
            </a:r>
            <a:endParaRPr lang="en-US" sz="1400" dirty="0"/>
          </a:p>
        </p:txBody>
      </p:sp>
      <p:sp>
        <p:nvSpPr>
          <p:cNvPr id="19"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Tree>
    <p:extLst>
      <p:ext uri="{BB962C8B-B14F-4D97-AF65-F5344CB8AC3E}">
        <p14:creationId xmlns:p14="http://schemas.microsoft.com/office/powerpoint/2010/main" val="3450930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err="1" smtClean="0"/>
              <a:t>Methodolgy</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48242503"/>
              </p:ext>
            </p:extLst>
          </p:nvPr>
        </p:nvGraphicFramePr>
        <p:xfrm>
          <a:off x="3746237" y="1784482"/>
          <a:ext cx="8204887" cy="3566160"/>
        </p:xfrm>
        <a:graphic>
          <a:graphicData uri="http://schemas.openxmlformats.org/drawingml/2006/table">
            <a:tbl>
              <a:tblPr firstRow="1" bandRow="1">
                <a:tableStyleId>{5C22544A-7EE6-4342-B048-85BDC9FD1C3A}</a:tableStyleId>
              </a:tblPr>
              <a:tblGrid>
                <a:gridCol w="1145878">
                  <a:extLst>
                    <a:ext uri="{9D8B030D-6E8A-4147-A177-3AD203B41FA5}">
                      <a16:colId xmlns:a16="http://schemas.microsoft.com/office/drawing/2014/main" val="352240804"/>
                    </a:ext>
                  </a:extLst>
                </a:gridCol>
                <a:gridCol w="783394">
                  <a:extLst>
                    <a:ext uri="{9D8B030D-6E8A-4147-A177-3AD203B41FA5}">
                      <a16:colId xmlns:a16="http://schemas.microsoft.com/office/drawing/2014/main" val="1174568120"/>
                    </a:ext>
                  </a:extLst>
                </a:gridCol>
                <a:gridCol w="747669">
                  <a:extLst>
                    <a:ext uri="{9D8B030D-6E8A-4147-A177-3AD203B41FA5}">
                      <a16:colId xmlns:a16="http://schemas.microsoft.com/office/drawing/2014/main" val="2909139752"/>
                    </a:ext>
                  </a:extLst>
                </a:gridCol>
                <a:gridCol w="1203081">
                  <a:extLst>
                    <a:ext uri="{9D8B030D-6E8A-4147-A177-3AD203B41FA5}">
                      <a16:colId xmlns:a16="http://schemas.microsoft.com/office/drawing/2014/main" val="504674133"/>
                    </a:ext>
                  </a:extLst>
                </a:gridCol>
                <a:gridCol w="2360141">
                  <a:extLst>
                    <a:ext uri="{9D8B030D-6E8A-4147-A177-3AD203B41FA5}">
                      <a16:colId xmlns:a16="http://schemas.microsoft.com/office/drawing/2014/main" val="1623421010"/>
                    </a:ext>
                  </a:extLst>
                </a:gridCol>
                <a:gridCol w="1964724">
                  <a:extLst>
                    <a:ext uri="{9D8B030D-6E8A-4147-A177-3AD203B41FA5}">
                      <a16:colId xmlns:a16="http://schemas.microsoft.com/office/drawing/2014/main" val="3775864711"/>
                    </a:ext>
                  </a:extLst>
                </a:gridCol>
              </a:tblGrid>
              <a:tr h="570049">
                <a:tc>
                  <a:txBody>
                    <a:bodyPr/>
                    <a:lstStyle/>
                    <a:p>
                      <a:pPr algn="ctr"/>
                      <a:r>
                        <a:rPr lang="en-US" dirty="0" smtClean="0"/>
                        <a:t>Name</a:t>
                      </a:r>
                      <a:endParaRPr lang="en-US" dirty="0"/>
                    </a:p>
                  </a:txBody>
                  <a:tcPr anchor="ctr"/>
                </a:tc>
                <a:tc>
                  <a:txBody>
                    <a:bodyPr/>
                    <a:lstStyle/>
                    <a:p>
                      <a:pPr algn="ctr"/>
                      <a:r>
                        <a:rPr lang="en-US" dirty="0" smtClean="0"/>
                        <a:t>M/F</a:t>
                      </a:r>
                      <a:endParaRPr lang="en-US" dirty="0"/>
                    </a:p>
                  </a:txBody>
                  <a:tcPr anchor="ctr"/>
                </a:tc>
                <a:tc>
                  <a:txBody>
                    <a:bodyPr/>
                    <a:lstStyle/>
                    <a:p>
                      <a:pPr algn="ctr"/>
                      <a:r>
                        <a:rPr lang="en-US" dirty="0" smtClean="0"/>
                        <a:t>Age</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smtClean="0"/>
                        <a:t>Yrs</a:t>
                      </a:r>
                      <a:r>
                        <a:rPr lang="en-US" baseline="0" dirty="0" smtClean="0"/>
                        <a:t> @ Institution</a:t>
                      </a:r>
                      <a:endParaRPr lang="en-US"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Full-time</a:t>
                      </a:r>
                      <a:r>
                        <a:rPr lang="en-US" baseline="0" dirty="0" smtClean="0"/>
                        <a:t> employment outside of academia?</a:t>
                      </a:r>
                      <a:endParaRPr lang="en-US" dirty="0" smtClean="0"/>
                    </a:p>
                  </a:txBody>
                  <a:tcPr anchor="ctr"/>
                </a:tc>
                <a:tc>
                  <a:txBody>
                    <a:bodyPr/>
                    <a:lstStyle/>
                    <a:p>
                      <a:pPr algn="ctr"/>
                      <a:r>
                        <a:rPr lang="en-US" dirty="0" smtClean="0"/>
                        <a:t>Teach</a:t>
                      </a:r>
                      <a:r>
                        <a:rPr lang="en-US" baseline="0" dirty="0" smtClean="0"/>
                        <a:t> OL, On Campus, or both?</a:t>
                      </a:r>
                      <a:endParaRPr lang="en-US" dirty="0"/>
                    </a:p>
                  </a:txBody>
                  <a:tcPr anchor="ctr"/>
                </a:tc>
                <a:extLst>
                  <a:ext uri="{0D108BD9-81ED-4DB2-BD59-A6C34878D82A}">
                    <a16:rowId xmlns:a16="http://schemas.microsoft.com/office/drawing/2014/main" val="963307100"/>
                  </a:ext>
                </a:extLst>
              </a:tr>
              <a:tr h="335429">
                <a:tc>
                  <a:txBody>
                    <a:bodyPr/>
                    <a:lstStyle/>
                    <a:p>
                      <a:r>
                        <a:rPr lang="en-US" dirty="0" smtClean="0"/>
                        <a:t>Janet</a:t>
                      </a:r>
                      <a:endParaRPr lang="en-US" dirty="0"/>
                    </a:p>
                  </a:txBody>
                  <a:tcPr anchor="ctr"/>
                </a:tc>
                <a:tc>
                  <a:txBody>
                    <a:bodyPr/>
                    <a:lstStyle/>
                    <a:p>
                      <a:pPr algn="ctr"/>
                      <a:r>
                        <a:rPr lang="en-US" dirty="0" smtClean="0"/>
                        <a:t>F</a:t>
                      </a:r>
                      <a:endParaRPr lang="en-US" dirty="0"/>
                    </a:p>
                  </a:txBody>
                  <a:tcPr anchor="ctr"/>
                </a:tc>
                <a:tc>
                  <a:txBody>
                    <a:bodyPr/>
                    <a:lstStyle/>
                    <a:p>
                      <a:pPr algn="ctr"/>
                      <a:r>
                        <a:rPr lang="en-US" dirty="0" smtClean="0"/>
                        <a:t>42</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Both</a:t>
                      </a:r>
                      <a:endParaRPr lang="en-US" dirty="0"/>
                    </a:p>
                  </a:txBody>
                  <a:tcPr anchor="ctr"/>
                </a:tc>
                <a:extLst>
                  <a:ext uri="{0D108BD9-81ED-4DB2-BD59-A6C34878D82A}">
                    <a16:rowId xmlns:a16="http://schemas.microsoft.com/office/drawing/2014/main" val="3822571144"/>
                  </a:ext>
                </a:extLst>
              </a:tr>
              <a:tr h="335429">
                <a:tc>
                  <a:txBody>
                    <a:bodyPr/>
                    <a:lstStyle/>
                    <a:p>
                      <a:r>
                        <a:rPr lang="en-US" dirty="0" smtClean="0"/>
                        <a:t>John</a:t>
                      </a:r>
                      <a:endParaRPr lang="en-US" dirty="0"/>
                    </a:p>
                  </a:txBody>
                  <a:tcPr anchor="ctr"/>
                </a:tc>
                <a:tc>
                  <a:txBody>
                    <a:bodyPr/>
                    <a:lstStyle/>
                    <a:p>
                      <a:pPr algn="ctr"/>
                      <a:r>
                        <a:rPr lang="en-US" dirty="0" smtClean="0"/>
                        <a:t>M</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On Campus</a:t>
                      </a:r>
                      <a:endParaRPr lang="en-US" dirty="0"/>
                    </a:p>
                  </a:txBody>
                  <a:tcPr anchor="ctr"/>
                </a:tc>
                <a:extLst>
                  <a:ext uri="{0D108BD9-81ED-4DB2-BD59-A6C34878D82A}">
                    <a16:rowId xmlns:a16="http://schemas.microsoft.com/office/drawing/2014/main" val="1322071000"/>
                  </a:ext>
                </a:extLst>
              </a:tr>
              <a:tr h="335429">
                <a:tc>
                  <a:txBody>
                    <a:bodyPr/>
                    <a:lstStyle/>
                    <a:p>
                      <a:r>
                        <a:rPr lang="en-US" dirty="0" smtClean="0"/>
                        <a:t>Hannah</a:t>
                      </a:r>
                      <a:endParaRPr lang="en-US" dirty="0"/>
                    </a:p>
                  </a:txBody>
                  <a:tcPr anchor="ctr"/>
                </a:tc>
                <a:tc>
                  <a:txBody>
                    <a:bodyPr/>
                    <a:lstStyle/>
                    <a:p>
                      <a:pPr algn="ctr"/>
                      <a:r>
                        <a:rPr lang="en-US" dirty="0" smtClean="0"/>
                        <a:t>F</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OL</a:t>
                      </a:r>
                      <a:endParaRPr lang="en-US" dirty="0"/>
                    </a:p>
                  </a:txBody>
                  <a:tcPr anchor="ctr"/>
                </a:tc>
                <a:extLst>
                  <a:ext uri="{0D108BD9-81ED-4DB2-BD59-A6C34878D82A}">
                    <a16:rowId xmlns:a16="http://schemas.microsoft.com/office/drawing/2014/main" val="1427667232"/>
                  </a:ext>
                </a:extLst>
              </a:tr>
              <a:tr h="335429">
                <a:tc>
                  <a:txBody>
                    <a:bodyPr/>
                    <a:lstStyle/>
                    <a:p>
                      <a:r>
                        <a:rPr lang="en-US" dirty="0" smtClean="0"/>
                        <a:t>Karen</a:t>
                      </a:r>
                      <a:endParaRPr lang="en-US" dirty="0"/>
                    </a:p>
                  </a:txBody>
                  <a:tcPr anchor="ctr"/>
                </a:tc>
                <a:tc>
                  <a:txBody>
                    <a:bodyPr/>
                    <a:lstStyle/>
                    <a:p>
                      <a:pPr algn="ctr"/>
                      <a:r>
                        <a:rPr lang="en-US" dirty="0" smtClean="0"/>
                        <a:t>F</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Both</a:t>
                      </a:r>
                      <a:endParaRPr lang="en-US" dirty="0"/>
                    </a:p>
                  </a:txBody>
                  <a:tcPr anchor="ctr"/>
                </a:tc>
                <a:extLst>
                  <a:ext uri="{0D108BD9-81ED-4DB2-BD59-A6C34878D82A}">
                    <a16:rowId xmlns:a16="http://schemas.microsoft.com/office/drawing/2014/main" val="1467174341"/>
                  </a:ext>
                </a:extLst>
              </a:tr>
              <a:tr h="335429">
                <a:tc>
                  <a:txBody>
                    <a:bodyPr/>
                    <a:lstStyle/>
                    <a:p>
                      <a:r>
                        <a:rPr lang="en-US" dirty="0" smtClean="0"/>
                        <a:t>Lauren</a:t>
                      </a:r>
                      <a:endParaRPr lang="en-US" dirty="0"/>
                    </a:p>
                  </a:txBody>
                  <a:tcPr anchor="ctr"/>
                </a:tc>
                <a:tc>
                  <a:txBody>
                    <a:bodyPr/>
                    <a:lstStyle/>
                    <a:p>
                      <a:pPr algn="ctr"/>
                      <a:r>
                        <a:rPr lang="en-US" dirty="0" smtClean="0"/>
                        <a:t>F</a:t>
                      </a:r>
                      <a:endParaRPr lang="en-US" dirty="0"/>
                    </a:p>
                  </a:txBody>
                  <a:tcPr anchor="ctr"/>
                </a:tc>
                <a:tc>
                  <a:txBody>
                    <a:bodyPr/>
                    <a:lstStyle/>
                    <a:p>
                      <a:pPr algn="ctr"/>
                      <a:r>
                        <a:rPr lang="en-US" dirty="0" smtClean="0"/>
                        <a:t>41</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Both</a:t>
                      </a:r>
                      <a:endParaRPr lang="en-US" dirty="0"/>
                    </a:p>
                  </a:txBody>
                  <a:tcPr anchor="ctr"/>
                </a:tc>
                <a:extLst>
                  <a:ext uri="{0D108BD9-81ED-4DB2-BD59-A6C34878D82A}">
                    <a16:rowId xmlns:a16="http://schemas.microsoft.com/office/drawing/2014/main" val="2710108532"/>
                  </a:ext>
                </a:extLst>
              </a:tr>
              <a:tr h="335429">
                <a:tc>
                  <a:txBody>
                    <a:bodyPr/>
                    <a:lstStyle/>
                    <a:p>
                      <a:r>
                        <a:rPr lang="en-US" dirty="0" smtClean="0"/>
                        <a:t>Mary</a:t>
                      </a:r>
                      <a:endParaRPr lang="en-US" dirty="0"/>
                    </a:p>
                  </a:txBody>
                  <a:tcPr anchor="ctr"/>
                </a:tc>
                <a:tc>
                  <a:txBody>
                    <a:bodyPr/>
                    <a:lstStyle/>
                    <a:p>
                      <a:pPr algn="ctr"/>
                      <a:r>
                        <a:rPr lang="en-US" dirty="0" smtClean="0"/>
                        <a:t>F</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OL</a:t>
                      </a:r>
                      <a:endParaRPr lang="en-US" dirty="0"/>
                    </a:p>
                  </a:txBody>
                  <a:tcPr anchor="ctr"/>
                </a:tc>
                <a:extLst>
                  <a:ext uri="{0D108BD9-81ED-4DB2-BD59-A6C34878D82A}">
                    <a16:rowId xmlns:a16="http://schemas.microsoft.com/office/drawing/2014/main" val="1999628851"/>
                  </a:ext>
                </a:extLst>
              </a:tr>
              <a:tr h="335429">
                <a:tc>
                  <a:txBody>
                    <a:bodyPr/>
                    <a:lstStyle/>
                    <a:p>
                      <a:r>
                        <a:rPr lang="en-US" dirty="0" smtClean="0"/>
                        <a:t>Rachel</a:t>
                      </a:r>
                      <a:endParaRPr lang="en-US" dirty="0"/>
                    </a:p>
                  </a:txBody>
                  <a:tcPr anchor="ctr"/>
                </a:tc>
                <a:tc>
                  <a:txBody>
                    <a:bodyPr/>
                    <a:lstStyle/>
                    <a:p>
                      <a:pPr algn="ctr"/>
                      <a:r>
                        <a:rPr lang="en-US" dirty="0" smtClean="0"/>
                        <a:t>F</a:t>
                      </a:r>
                      <a:endParaRPr lang="en-US" dirty="0"/>
                    </a:p>
                  </a:txBody>
                  <a:tcPr anchor="ctr"/>
                </a:tc>
                <a:tc>
                  <a:txBody>
                    <a:bodyPr/>
                    <a:lstStyle/>
                    <a:p>
                      <a:pPr algn="ctr"/>
                      <a:r>
                        <a:rPr lang="en-US" dirty="0" smtClean="0"/>
                        <a:t>57</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On Campus</a:t>
                      </a:r>
                      <a:endParaRPr lang="en-US" dirty="0"/>
                    </a:p>
                  </a:txBody>
                  <a:tcPr anchor="ctr"/>
                </a:tc>
                <a:extLst>
                  <a:ext uri="{0D108BD9-81ED-4DB2-BD59-A6C34878D82A}">
                    <a16:rowId xmlns:a16="http://schemas.microsoft.com/office/drawing/2014/main" val="56858522"/>
                  </a:ext>
                </a:extLst>
              </a:tr>
              <a:tr h="335429">
                <a:tc>
                  <a:txBody>
                    <a:bodyPr/>
                    <a:lstStyle/>
                    <a:p>
                      <a:r>
                        <a:rPr lang="en-US" dirty="0" smtClean="0"/>
                        <a:t>Tonya</a:t>
                      </a:r>
                      <a:endParaRPr lang="en-US" dirty="0"/>
                    </a:p>
                  </a:txBody>
                  <a:tcPr anchor="ctr"/>
                </a:tc>
                <a:tc>
                  <a:txBody>
                    <a:bodyPr/>
                    <a:lstStyle/>
                    <a:p>
                      <a:pPr algn="ctr"/>
                      <a:r>
                        <a:rPr lang="en-US" dirty="0" smtClean="0"/>
                        <a:t>F</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On Campus</a:t>
                      </a:r>
                      <a:endParaRPr lang="en-US" dirty="0"/>
                    </a:p>
                  </a:txBody>
                  <a:tcPr anchor="ctr"/>
                </a:tc>
                <a:extLst>
                  <a:ext uri="{0D108BD9-81ED-4DB2-BD59-A6C34878D82A}">
                    <a16:rowId xmlns:a16="http://schemas.microsoft.com/office/drawing/2014/main" val="80082311"/>
                  </a:ext>
                </a:extLst>
              </a:tr>
            </a:tbl>
          </a:graphicData>
        </a:graphic>
      </p:graphicFrame>
      <p:sp>
        <p:nvSpPr>
          <p:cNvPr id="4" name="Slide Number Placeholder 3"/>
          <p:cNvSpPr>
            <a:spLocks noGrp="1"/>
          </p:cNvSpPr>
          <p:nvPr>
            <p:ph type="sldNum" sz="quarter" idx="12"/>
          </p:nvPr>
        </p:nvSpPr>
        <p:spPr/>
        <p:txBody>
          <a:bodyPr/>
          <a:lstStyle/>
          <a:p>
            <a:fld id="{95CBEC59-7FF9-4688-98DF-89832A0C9025}" type="slidenum">
              <a:rPr lang="en-US" smtClean="0"/>
              <a:pPr/>
              <a:t>9</a:t>
            </a:fld>
            <a:endParaRPr lang="en-US" dirty="0"/>
          </a:p>
        </p:txBody>
      </p:sp>
      <p:sp>
        <p:nvSpPr>
          <p:cNvPr id="17" name="Subtitle 16"/>
          <p:cNvSpPr>
            <a:spLocks noGrp="1"/>
          </p:cNvSpPr>
          <p:nvPr>
            <p:ph type="subTitle" idx="13"/>
          </p:nvPr>
        </p:nvSpPr>
        <p:spPr>
          <a:xfrm>
            <a:off x="929642" y="1510651"/>
            <a:ext cx="9971158" cy="692595"/>
          </a:xfrm>
        </p:spPr>
        <p:txBody>
          <a:bodyPr/>
          <a:lstStyle/>
          <a:p>
            <a:r>
              <a:rPr lang="en-US" dirty="0" smtClean="0"/>
              <a:t>Study Participants</a:t>
            </a:r>
            <a:endParaRPr lang="en-US" dirty="0"/>
          </a:p>
        </p:txBody>
      </p:sp>
      <p:sp>
        <p:nvSpPr>
          <p:cNvPr id="19" name="Footer Placeholder 3">
            <a:extLst>
              <a:ext uri="{FF2B5EF4-FFF2-40B4-BE49-F238E27FC236}">
                <a16:creationId xmlns:a16="http://schemas.microsoft.com/office/drawing/2014/main" id="{4D0104A1-25DB-4A49-B257-40CF6B30A4BF}"/>
              </a:ext>
            </a:extLst>
          </p:cNvPr>
          <p:cNvSpPr txBox="1">
            <a:spLocks/>
          </p:cNvSpPr>
          <p:nvPr/>
        </p:nvSpPr>
        <p:spPr>
          <a:xfrm>
            <a:off x="463144" y="6267058"/>
            <a:ext cx="4699809"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rPr>
              <a:t>An Exploration of Adjunct Faculty Experiences:  An IPA Study</a:t>
            </a:r>
            <a:endParaRPr lang="en-US" sz="1400" dirty="0">
              <a:solidFill>
                <a:schemeClr val="tx2"/>
              </a:solidFill>
            </a:endParaRPr>
          </a:p>
        </p:txBody>
      </p:sp>
      <p:sp>
        <p:nvSpPr>
          <p:cNvPr id="10" name="Text Placeholder 17"/>
          <p:cNvSpPr>
            <a:spLocks noGrp="1"/>
          </p:cNvSpPr>
          <p:nvPr>
            <p:ph type="body" sz="quarter" idx="14"/>
          </p:nvPr>
        </p:nvSpPr>
        <p:spPr>
          <a:xfrm>
            <a:off x="9996622" y="837333"/>
            <a:ext cx="2088288" cy="328893"/>
          </a:xfrm>
        </p:spPr>
        <p:txBody>
          <a:bodyPr>
            <a:normAutofit/>
          </a:bodyPr>
          <a:lstStyle/>
          <a:p>
            <a:r>
              <a:rPr lang="en-US" sz="1400" dirty="0" smtClean="0"/>
              <a:t>TQR Conference 2021</a:t>
            </a:r>
            <a:endParaRPr lang="en-US" sz="1400" dirty="0"/>
          </a:p>
        </p:txBody>
      </p:sp>
    </p:spTree>
    <p:extLst>
      <p:ext uri="{BB962C8B-B14F-4D97-AF65-F5344CB8AC3E}">
        <p14:creationId xmlns:p14="http://schemas.microsoft.com/office/powerpoint/2010/main" val="4285716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2AFFF-C96F-4C05-9045-3240A5329ECA}">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1713</Words>
  <Application>Microsoft Office PowerPoint</Application>
  <PresentationFormat>Widescreen</PresentationFormat>
  <Paragraphs>268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Wingdings</vt:lpstr>
      <vt:lpstr>Speak Pro</vt:lpstr>
      <vt:lpstr>Avenir Next LT Pro</vt:lpstr>
      <vt:lpstr>Arial</vt:lpstr>
      <vt:lpstr>Calibri</vt:lpstr>
      <vt:lpstr>Office Theme</vt:lpstr>
      <vt:lpstr>An Exploration of Adjunct Faculty Experiences:  An IPA Study</vt:lpstr>
      <vt:lpstr>Presentation Overview</vt:lpstr>
      <vt:lpstr>Research Topic</vt:lpstr>
      <vt:lpstr>Literature Review</vt:lpstr>
      <vt:lpstr>Literature Review</vt:lpstr>
      <vt:lpstr>Literature Review</vt:lpstr>
      <vt:lpstr>Methodology</vt:lpstr>
      <vt:lpstr>Methodolgy</vt:lpstr>
      <vt:lpstr>Methodolgy</vt:lpstr>
      <vt:lpstr>Methodolgy</vt:lpstr>
      <vt:lpstr>Key Findings</vt:lpstr>
      <vt:lpstr>Key Findings</vt:lpstr>
      <vt:lpstr>Sources of Satisfaction</vt:lpstr>
      <vt:lpstr>Self-Advocacy</vt:lpstr>
      <vt:lpstr>“Small” Relationships</vt:lpstr>
      <vt:lpstr>Not a “Real” Professor</vt:lpstr>
      <vt:lpstr>Tradeoff</vt:lpstr>
      <vt:lpstr>Summary of Findings</vt:lpstr>
      <vt:lpstr>Usability &amp; Applicability</vt:lpstr>
      <vt:lpstr>Usability &amp; Applicability</vt:lpstr>
      <vt:lpstr>Q &amp; A</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2021-01-06T17:20:25Z</dcterms:created>
  <dcterms:modified xsi:type="dcterms:W3CDTF">2021-01-16T19:06:51Z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