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4" r:id="rId1"/>
  </p:sldMasterIdLst>
  <p:notesMasterIdLst>
    <p:notesMasterId r:id="rId42"/>
  </p:notesMasterIdLst>
  <p:sldIdLst>
    <p:sldId id="256" r:id="rId2"/>
    <p:sldId id="273" r:id="rId3"/>
    <p:sldId id="275" r:id="rId4"/>
    <p:sldId id="262" r:id="rId5"/>
    <p:sldId id="315" r:id="rId6"/>
    <p:sldId id="314" r:id="rId7"/>
    <p:sldId id="263" r:id="rId8"/>
    <p:sldId id="283" r:id="rId9"/>
    <p:sldId id="316" r:id="rId10"/>
    <p:sldId id="292" r:id="rId11"/>
    <p:sldId id="289" r:id="rId12"/>
    <p:sldId id="290" r:id="rId13"/>
    <p:sldId id="291" r:id="rId14"/>
    <p:sldId id="317" r:id="rId15"/>
    <p:sldId id="294" r:id="rId16"/>
    <p:sldId id="295" r:id="rId17"/>
    <p:sldId id="296" r:id="rId18"/>
    <p:sldId id="297" r:id="rId19"/>
    <p:sldId id="265" r:id="rId20"/>
    <p:sldId id="298" r:id="rId21"/>
    <p:sldId id="299" r:id="rId22"/>
    <p:sldId id="300" r:id="rId23"/>
    <p:sldId id="301" r:id="rId24"/>
    <p:sldId id="286" r:id="rId25"/>
    <p:sldId id="287" r:id="rId26"/>
    <p:sldId id="288" r:id="rId27"/>
    <p:sldId id="266" r:id="rId28"/>
    <p:sldId id="311" r:id="rId29"/>
    <p:sldId id="318" r:id="rId30"/>
    <p:sldId id="302" r:id="rId31"/>
    <p:sldId id="304" r:id="rId32"/>
    <p:sldId id="306" r:id="rId33"/>
    <p:sldId id="305" r:id="rId34"/>
    <p:sldId id="267" r:id="rId35"/>
    <p:sldId id="307" r:id="rId36"/>
    <p:sldId id="309" r:id="rId37"/>
    <p:sldId id="308" r:id="rId38"/>
    <p:sldId id="312" r:id="rId39"/>
    <p:sldId id="270" r:id="rId40"/>
    <p:sldId id="319"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8"/>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4" autoAdjust="0"/>
    <p:restoredTop sz="98630" autoAdjust="0"/>
  </p:normalViewPr>
  <p:slideViewPr>
    <p:cSldViewPr snapToGrid="0" snapToObjects="1">
      <p:cViewPr>
        <p:scale>
          <a:sx n="100" d="100"/>
          <a:sy n="100" d="100"/>
        </p:scale>
        <p:origin x="-1152" y="-4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5B619E-72FA-7F48-85EF-9953FC5FFDC8}" type="doc">
      <dgm:prSet loTypeId="urn:microsoft.com/office/officeart/2005/8/layout/hProcess4" loCatId="" qsTypeId="urn:microsoft.com/office/officeart/2005/8/quickstyle/simple4" qsCatId="simple" csTypeId="urn:microsoft.com/office/officeart/2005/8/colors/accent1_2" csCatId="accent1" phldr="1"/>
      <dgm:spPr/>
      <dgm:t>
        <a:bodyPr/>
        <a:lstStyle/>
        <a:p>
          <a:endParaRPr lang="en-US"/>
        </a:p>
      </dgm:t>
    </dgm:pt>
    <dgm:pt modelId="{F48FE675-25DE-E442-8C70-BC2DAC32293D}" type="pres">
      <dgm:prSet presAssocID="{F75B619E-72FA-7F48-85EF-9953FC5FFDC8}" presName="Name0" presStyleCnt="0">
        <dgm:presLayoutVars>
          <dgm:dir/>
          <dgm:animLvl val="lvl"/>
          <dgm:resizeHandles val="exact"/>
        </dgm:presLayoutVars>
      </dgm:prSet>
      <dgm:spPr/>
      <dgm:t>
        <a:bodyPr/>
        <a:lstStyle/>
        <a:p>
          <a:endParaRPr lang="en-US"/>
        </a:p>
      </dgm:t>
    </dgm:pt>
    <dgm:pt modelId="{D7774D09-0887-0F48-90B5-D6CBD40D1935}" type="pres">
      <dgm:prSet presAssocID="{F75B619E-72FA-7F48-85EF-9953FC5FFDC8}" presName="tSp" presStyleCnt="0"/>
      <dgm:spPr/>
    </dgm:pt>
    <dgm:pt modelId="{76DF596C-B019-7948-BB3C-006805194F14}" type="pres">
      <dgm:prSet presAssocID="{F75B619E-72FA-7F48-85EF-9953FC5FFDC8}" presName="bSp" presStyleCnt="0"/>
      <dgm:spPr/>
    </dgm:pt>
    <dgm:pt modelId="{3F08843B-7EE8-0C48-BC90-DC2D4159EA5F}" type="pres">
      <dgm:prSet presAssocID="{F75B619E-72FA-7F48-85EF-9953FC5FFDC8}" presName="process" presStyleCnt="0"/>
      <dgm:spPr/>
    </dgm:pt>
  </dgm:ptLst>
  <dgm:cxnLst>
    <dgm:cxn modelId="{9E346EFF-9F12-7441-A86D-0A7045933DCE}" type="presOf" srcId="{F75B619E-72FA-7F48-85EF-9953FC5FFDC8}" destId="{F48FE675-25DE-E442-8C70-BC2DAC32293D}" srcOrd="0" destOrd="0" presId="urn:microsoft.com/office/officeart/2005/8/layout/hProcess4"/>
    <dgm:cxn modelId="{E87A7039-52DE-384F-8011-6B8DAEAF956B}" type="presParOf" srcId="{F48FE675-25DE-E442-8C70-BC2DAC32293D}" destId="{D7774D09-0887-0F48-90B5-D6CBD40D1935}" srcOrd="0" destOrd="0" presId="urn:microsoft.com/office/officeart/2005/8/layout/hProcess4"/>
    <dgm:cxn modelId="{CBD0B897-D3B1-8B4F-B01B-D44FFA54ED3A}" type="presParOf" srcId="{F48FE675-25DE-E442-8C70-BC2DAC32293D}" destId="{76DF596C-B019-7948-BB3C-006805194F14}" srcOrd="1" destOrd="0" presId="urn:microsoft.com/office/officeart/2005/8/layout/hProcess4"/>
    <dgm:cxn modelId="{184EF745-38D1-D341-8E61-77318E89EEA4}" type="presParOf" srcId="{F48FE675-25DE-E442-8C70-BC2DAC32293D}" destId="{3F08843B-7EE8-0C48-BC90-DC2D4159EA5F}" srcOrd="2"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56C438-96E5-F44B-9CA3-D4ED181F3C94}" type="doc">
      <dgm:prSet loTypeId="urn:microsoft.com/office/officeart/2005/8/layout/hProcess4" loCatId="" qsTypeId="urn:microsoft.com/office/officeart/2005/8/quickstyle/simple4" qsCatId="simple" csTypeId="urn:microsoft.com/office/officeart/2005/8/colors/accent1_2" csCatId="accent1" phldr="1"/>
      <dgm:spPr/>
      <dgm:t>
        <a:bodyPr/>
        <a:lstStyle/>
        <a:p>
          <a:endParaRPr lang="en-US"/>
        </a:p>
      </dgm:t>
    </dgm:pt>
    <dgm:pt modelId="{23CE86FC-7486-144A-865A-89E1F491F881}">
      <dgm:prSet phldrT="[Text]"/>
      <dgm:spPr/>
      <dgm:t>
        <a:bodyPr/>
        <a:lstStyle/>
        <a:p>
          <a:r>
            <a:rPr lang="en-US" dirty="0" smtClean="0"/>
            <a:t>Individual (attitude)</a:t>
          </a:r>
          <a:endParaRPr lang="en-US" dirty="0"/>
        </a:p>
      </dgm:t>
    </dgm:pt>
    <dgm:pt modelId="{26240E14-76F4-C548-B278-E9B3F863014B}" type="parTrans" cxnId="{CB25D5BB-9FA9-0942-A3D0-825CA3D0F8EC}">
      <dgm:prSet/>
      <dgm:spPr/>
      <dgm:t>
        <a:bodyPr/>
        <a:lstStyle/>
        <a:p>
          <a:endParaRPr lang="en-US"/>
        </a:p>
      </dgm:t>
    </dgm:pt>
    <dgm:pt modelId="{16CAE967-9FBB-AE46-B515-E5CB6537B063}" type="sibTrans" cxnId="{CB25D5BB-9FA9-0942-A3D0-825CA3D0F8EC}">
      <dgm:prSet/>
      <dgm:spPr/>
      <dgm:t>
        <a:bodyPr/>
        <a:lstStyle/>
        <a:p>
          <a:endParaRPr lang="en-US"/>
        </a:p>
      </dgm:t>
    </dgm:pt>
    <dgm:pt modelId="{24F17DEA-FB04-7443-9B4A-87EEFE873B33}">
      <dgm:prSet phldrT="[Text]"/>
      <dgm:spPr/>
      <dgm:t>
        <a:bodyPr/>
        <a:lstStyle/>
        <a:p>
          <a:r>
            <a:rPr lang="en-US" dirty="0" smtClean="0"/>
            <a:t>Subjective</a:t>
          </a:r>
          <a:endParaRPr lang="en-US" dirty="0"/>
        </a:p>
      </dgm:t>
    </dgm:pt>
    <dgm:pt modelId="{CC26F525-9A4F-1C42-8072-7704ECD56EF0}" type="parTrans" cxnId="{53236125-E4D9-5147-95CC-ADD7AD8D4496}">
      <dgm:prSet/>
      <dgm:spPr/>
      <dgm:t>
        <a:bodyPr/>
        <a:lstStyle/>
        <a:p>
          <a:endParaRPr lang="en-US"/>
        </a:p>
      </dgm:t>
    </dgm:pt>
    <dgm:pt modelId="{43FE9F88-91B5-6741-9AE0-2D884B8A1E43}" type="sibTrans" cxnId="{53236125-E4D9-5147-95CC-ADD7AD8D4496}">
      <dgm:prSet/>
      <dgm:spPr/>
      <dgm:t>
        <a:bodyPr/>
        <a:lstStyle/>
        <a:p>
          <a:endParaRPr lang="en-US"/>
        </a:p>
      </dgm:t>
    </dgm:pt>
    <dgm:pt modelId="{980FBF23-85B0-CF4F-A6CC-C2084B7846A9}">
      <dgm:prSet phldrT="[Text]"/>
      <dgm:spPr/>
      <dgm:t>
        <a:bodyPr/>
        <a:lstStyle/>
        <a:p>
          <a:r>
            <a:rPr lang="en-US" dirty="0" smtClean="0"/>
            <a:t>Objective</a:t>
          </a:r>
          <a:endParaRPr lang="en-US" dirty="0"/>
        </a:p>
      </dgm:t>
    </dgm:pt>
    <dgm:pt modelId="{129B847E-C4C7-6F43-979A-FC69017E7411}" type="parTrans" cxnId="{1788DB92-F62B-5B4F-AB32-EEC5EE8FB824}">
      <dgm:prSet/>
      <dgm:spPr/>
      <dgm:t>
        <a:bodyPr/>
        <a:lstStyle/>
        <a:p>
          <a:endParaRPr lang="en-US"/>
        </a:p>
      </dgm:t>
    </dgm:pt>
    <dgm:pt modelId="{AE760792-C898-E640-8790-635702305F71}" type="sibTrans" cxnId="{1788DB92-F62B-5B4F-AB32-EEC5EE8FB824}">
      <dgm:prSet/>
      <dgm:spPr/>
      <dgm:t>
        <a:bodyPr/>
        <a:lstStyle/>
        <a:p>
          <a:endParaRPr lang="en-US"/>
        </a:p>
      </dgm:t>
    </dgm:pt>
    <dgm:pt modelId="{80C31097-51B3-8F41-A5B8-BC45E572B7CC}">
      <dgm:prSet phldrT="[Text]"/>
      <dgm:spPr/>
      <dgm:t>
        <a:bodyPr/>
        <a:lstStyle/>
        <a:p>
          <a:r>
            <a:rPr lang="en-US" dirty="0" smtClean="0"/>
            <a:t>Organizational (Judgment &amp; Intention)</a:t>
          </a:r>
          <a:endParaRPr lang="en-US" dirty="0"/>
        </a:p>
      </dgm:t>
    </dgm:pt>
    <dgm:pt modelId="{D56D984A-E3C9-354E-8964-AFAC39EF057D}" type="parTrans" cxnId="{137E975B-EE41-4A44-AD56-ACE740C76561}">
      <dgm:prSet/>
      <dgm:spPr/>
      <dgm:t>
        <a:bodyPr/>
        <a:lstStyle/>
        <a:p>
          <a:endParaRPr lang="en-US"/>
        </a:p>
      </dgm:t>
    </dgm:pt>
    <dgm:pt modelId="{2064B086-9D95-9D43-8CFA-3F086DCFEDCB}" type="sibTrans" cxnId="{137E975B-EE41-4A44-AD56-ACE740C76561}">
      <dgm:prSet/>
      <dgm:spPr/>
      <dgm:t>
        <a:bodyPr/>
        <a:lstStyle/>
        <a:p>
          <a:endParaRPr lang="en-US"/>
        </a:p>
      </dgm:t>
    </dgm:pt>
    <dgm:pt modelId="{BD4DCE5A-F527-3944-933D-A1D8D083208C}">
      <dgm:prSet phldrT="[Text]"/>
      <dgm:spPr/>
      <dgm:t>
        <a:bodyPr/>
        <a:lstStyle/>
        <a:p>
          <a:r>
            <a:rPr lang="en-US" dirty="0" smtClean="0"/>
            <a:t>Ethical</a:t>
          </a:r>
          <a:endParaRPr lang="en-US" dirty="0"/>
        </a:p>
      </dgm:t>
    </dgm:pt>
    <dgm:pt modelId="{4D910254-4ED2-2446-9902-11E5D7564E37}" type="parTrans" cxnId="{DB214C8C-FBF2-394B-AF06-877FDC4402BA}">
      <dgm:prSet/>
      <dgm:spPr/>
      <dgm:t>
        <a:bodyPr/>
        <a:lstStyle/>
        <a:p>
          <a:endParaRPr lang="en-US"/>
        </a:p>
      </dgm:t>
    </dgm:pt>
    <dgm:pt modelId="{0CDAD287-7CDA-8E4B-80E6-3A09DA5762CA}" type="sibTrans" cxnId="{DB214C8C-FBF2-394B-AF06-877FDC4402BA}">
      <dgm:prSet/>
      <dgm:spPr/>
      <dgm:t>
        <a:bodyPr/>
        <a:lstStyle/>
        <a:p>
          <a:endParaRPr lang="en-US"/>
        </a:p>
      </dgm:t>
    </dgm:pt>
    <dgm:pt modelId="{8544546D-83B2-814A-A1A0-BE5A9F0818E9}">
      <dgm:prSet phldrT="[Text]"/>
      <dgm:spPr/>
      <dgm:t>
        <a:bodyPr/>
        <a:lstStyle/>
        <a:p>
          <a:r>
            <a:rPr lang="en-US" dirty="0" smtClean="0"/>
            <a:t>Legal</a:t>
          </a:r>
          <a:endParaRPr lang="en-US" dirty="0"/>
        </a:p>
      </dgm:t>
    </dgm:pt>
    <dgm:pt modelId="{A4AD00E3-D7E1-5149-8F9D-4AA9AB786C0C}" type="parTrans" cxnId="{DD71D082-A9E7-384D-837D-AB73D24466FB}">
      <dgm:prSet/>
      <dgm:spPr/>
      <dgm:t>
        <a:bodyPr/>
        <a:lstStyle/>
        <a:p>
          <a:endParaRPr lang="en-US"/>
        </a:p>
      </dgm:t>
    </dgm:pt>
    <dgm:pt modelId="{E50AC7C0-12C9-1C4C-AF9E-6D3FF8F2D867}" type="sibTrans" cxnId="{DD71D082-A9E7-384D-837D-AB73D24466FB}">
      <dgm:prSet/>
      <dgm:spPr/>
      <dgm:t>
        <a:bodyPr/>
        <a:lstStyle/>
        <a:p>
          <a:endParaRPr lang="en-US"/>
        </a:p>
      </dgm:t>
    </dgm:pt>
    <dgm:pt modelId="{9BF96835-CDB5-6241-9836-790176EFD94F}">
      <dgm:prSet phldrT="[Text]"/>
      <dgm:spPr/>
      <dgm:t>
        <a:bodyPr/>
        <a:lstStyle/>
        <a:p>
          <a:r>
            <a:rPr lang="en-US" dirty="0" smtClean="0"/>
            <a:t>Issue Contingent (Ethical Behavior)</a:t>
          </a:r>
          <a:endParaRPr lang="en-US" dirty="0"/>
        </a:p>
      </dgm:t>
    </dgm:pt>
    <dgm:pt modelId="{6EC64C3C-ED2B-1C42-9238-D89E11533B0D}" type="parTrans" cxnId="{9B8421D4-C8CB-FD4D-8D06-0FDFF46AE926}">
      <dgm:prSet/>
      <dgm:spPr/>
      <dgm:t>
        <a:bodyPr/>
        <a:lstStyle/>
        <a:p>
          <a:endParaRPr lang="en-US"/>
        </a:p>
      </dgm:t>
    </dgm:pt>
    <dgm:pt modelId="{5C9B4D4D-23C3-4445-A554-46730747A1E0}" type="sibTrans" cxnId="{9B8421D4-C8CB-FD4D-8D06-0FDFF46AE926}">
      <dgm:prSet/>
      <dgm:spPr/>
      <dgm:t>
        <a:bodyPr/>
        <a:lstStyle/>
        <a:p>
          <a:endParaRPr lang="en-US"/>
        </a:p>
      </dgm:t>
    </dgm:pt>
    <dgm:pt modelId="{8FF8A89A-CA4D-824F-9247-1EE47F14BA36}">
      <dgm:prSet phldrT="[Text]"/>
      <dgm:spPr/>
      <dgm:t>
        <a:bodyPr/>
        <a:lstStyle/>
        <a:p>
          <a:r>
            <a:rPr lang="en-US" dirty="0" smtClean="0"/>
            <a:t>Values</a:t>
          </a:r>
          <a:endParaRPr lang="en-US" dirty="0"/>
        </a:p>
      </dgm:t>
    </dgm:pt>
    <dgm:pt modelId="{D5FF3766-54FB-CB4F-8296-0F2C25735158}" type="parTrans" cxnId="{A2B095C9-C620-1146-BF3B-4F3D1BB827FD}">
      <dgm:prSet/>
      <dgm:spPr/>
      <dgm:t>
        <a:bodyPr/>
        <a:lstStyle/>
        <a:p>
          <a:endParaRPr lang="en-US"/>
        </a:p>
      </dgm:t>
    </dgm:pt>
    <dgm:pt modelId="{488FE81D-BCEA-1E40-85FE-7A62606A8BE7}" type="sibTrans" cxnId="{A2B095C9-C620-1146-BF3B-4F3D1BB827FD}">
      <dgm:prSet/>
      <dgm:spPr/>
      <dgm:t>
        <a:bodyPr/>
        <a:lstStyle/>
        <a:p>
          <a:endParaRPr lang="en-US"/>
        </a:p>
      </dgm:t>
    </dgm:pt>
    <dgm:pt modelId="{91A6784E-5BB0-2E46-A6F1-FC1811D14DAB}">
      <dgm:prSet phldrT="[Text]"/>
      <dgm:spPr/>
      <dgm:t>
        <a:bodyPr/>
        <a:lstStyle/>
        <a:p>
          <a:r>
            <a:rPr lang="en-US" dirty="0" smtClean="0"/>
            <a:t>Compromises</a:t>
          </a:r>
          <a:endParaRPr lang="en-US" dirty="0"/>
        </a:p>
      </dgm:t>
    </dgm:pt>
    <dgm:pt modelId="{0F52A0AD-EB48-FE4A-817D-00E8580C18A4}" type="parTrans" cxnId="{7098FC09-E42D-7A4E-AD3F-82B456C13D7C}">
      <dgm:prSet/>
      <dgm:spPr/>
      <dgm:t>
        <a:bodyPr/>
        <a:lstStyle/>
        <a:p>
          <a:endParaRPr lang="en-US"/>
        </a:p>
      </dgm:t>
    </dgm:pt>
    <dgm:pt modelId="{4B91C38C-3D29-F545-B135-C2581A17565C}" type="sibTrans" cxnId="{7098FC09-E42D-7A4E-AD3F-82B456C13D7C}">
      <dgm:prSet/>
      <dgm:spPr/>
      <dgm:t>
        <a:bodyPr/>
        <a:lstStyle/>
        <a:p>
          <a:endParaRPr lang="en-US"/>
        </a:p>
      </dgm:t>
    </dgm:pt>
    <dgm:pt modelId="{87A7C1D1-1E0A-2949-8EDB-877342AA02F7}" type="pres">
      <dgm:prSet presAssocID="{9A56C438-96E5-F44B-9CA3-D4ED181F3C94}" presName="Name0" presStyleCnt="0">
        <dgm:presLayoutVars>
          <dgm:dir/>
          <dgm:animLvl val="lvl"/>
          <dgm:resizeHandles val="exact"/>
        </dgm:presLayoutVars>
      </dgm:prSet>
      <dgm:spPr/>
      <dgm:t>
        <a:bodyPr/>
        <a:lstStyle/>
        <a:p>
          <a:endParaRPr lang="en-US"/>
        </a:p>
      </dgm:t>
    </dgm:pt>
    <dgm:pt modelId="{25566B7B-59EA-D842-A159-10914C53EF4B}" type="pres">
      <dgm:prSet presAssocID="{9A56C438-96E5-F44B-9CA3-D4ED181F3C94}" presName="tSp" presStyleCnt="0"/>
      <dgm:spPr/>
    </dgm:pt>
    <dgm:pt modelId="{01D4A19E-9DD5-0C4C-8B14-2243335AEE91}" type="pres">
      <dgm:prSet presAssocID="{9A56C438-96E5-F44B-9CA3-D4ED181F3C94}" presName="bSp" presStyleCnt="0"/>
      <dgm:spPr/>
    </dgm:pt>
    <dgm:pt modelId="{FF6CB1D6-8096-814B-9D90-4833BF216F04}" type="pres">
      <dgm:prSet presAssocID="{9A56C438-96E5-F44B-9CA3-D4ED181F3C94}" presName="process" presStyleCnt="0"/>
      <dgm:spPr/>
    </dgm:pt>
    <dgm:pt modelId="{7C284354-88D2-834E-866E-3444895CA9E0}" type="pres">
      <dgm:prSet presAssocID="{23CE86FC-7486-144A-865A-89E1F491F881}" presName="composite1" presStyleCnt="0"/>
      <dgm:spPr/>
    </dgm:pt>
    <dgm:pt modelId="{CD7E0075-86E0-BD47-BAF3-43DB4E4AA8FA}" type="pres">
      <dgm:prSet presAssocID="{23CE86FC-7486-144A-865A-89E1F491F881}" presName="dummyNode1" presStyleLbl="node1" presStyleIdx="0" presStyleCnt="3"/>
      <dgm:spPr/>
    </dgm:pt>
    <dgm:pt modelId="{FDE42FD3-CE9F-5440-A2F1-61B7AFE2D158}" type="pres">
      <dgm:prSet presAssocID="{23CE86FC-7486-144A-865A-89E1F491F881}" presName="childNode1" presStyleLbl="bgAcc1" presStyleIdx="0" presStyleCnt="3">
        <dgm:presLayoutVars>
          <dgm:bulletEnabled val="1"/>
        </dgm:presLayoutVars>
      </dgm:prSet>
      <dgm:spPr/>
      <dgm:t>
        <a:bodyPr/>
        <a:lstStyle/>
        <a:p>
          <a:endParaRPr lang="en-US"/>
        </a:p>
      </dgm:t>
    </dgm:pt>
    <dgm:pt modelId="{80F9C9ED-F38D-654E-9777-13C51DD97217}" type="pres">
      <dgm:prSet presAssocID="{23CE86FC-7486-144A-865A-89E1F491F881}" presName="childNode1tx" presStyleLbl="bgAcc1" presStyleIdx="0" presStyleCnt="3">
        <dgm:presLayoutVars>
          <dgm:bulletEnabled val="1"/>
        </dgm:presLayoutVars>
      </dgm:prSet>
      <dgm:spPr/>
      <dgm:t>
        <a:bodyPr/>
        <a:lstStyle/>
        <a:p>
          <a:endParaRPr lang="en-US"/>
        </a:p>
      </dgm:t>
    </dgm:pt>
    <dgm:pt modelId="{20629F7C-0F01-054E-B2C4-F174C19DBABE}" type="pres">
      <dgm:prSet presAssocID="{23CE86FC-7486-144A-865A-89E1F491F881}" presName="parentNode1" presStyleLbl="node1" presStyleIdx="0" presStyleCnt="3">
        <dgm:presLayoutVars>
          <dgm:chMax val="1"/>
          <dgm:bulletEnabled val="1"/>
        </dgm:presLayoutVars>
      </dgm:prSet>
      <dgm:spPr/>
      <dgm:t>
        <a:bodyPr/>
        <a:lstStyle/>
        <a:p>
          <a:endParaRPr lang="en-US"/>
        </a:p>
      </dgm:t>
    </dgm:pt>
    <dgm:pt modelId="{687F85F0-E12D-EB40-9DC1-4F5266E6A40F}" type="pres">
      <dgm:prSet presAssocID="{23CE86FC-7486-144A-865A-89E1F491F881}" presName="connSite1" presStyleCnt="0"/>
      <dgm:spPr/>
    </dgm:pt>
    <dgm:pt modelId="{2E4B96DB-973E-D54F-8D55-E82E32683F0E}" type="pres">
      <dgm:prSet presAssocID="{16CAE967-9FBB-AE46-B515-E5CB6537B063}" presName="Name9" presStyleLbl="sibTrans2D1" presStyleIdx="0" presStyleCnt="2"/>
      <dgm:spPr/>
      <dgm:t>
        <a:bodyPr/>
        <a:lstStyle/>
        <a:p>
          <a:endParaRPr lang="en-US"/>
        </a:p>
      </dgm:t>
    </dgm:pt>
    <dgm:pt modelId="{66D4FF9F-F495-FC47-B02D-9A36048AC0A2}" type="pres">
      <dgm:prSet presAssocID="{80C31097-51B3-8F41-A5B8-BC45E572B7CC}" presName="composite2" presStyleCnt="0"/>
      <dgm:spPr/>
    </dgm:pt>
    <dgm:pt modelId="{FA7ED6FB-1840-B64C-B4C9-D6E67467256B}" type="pres">
      <dgm:prSet presAssocID="{80C31097-51B3-8F41-A5B8-BC45E572B7CC}" presName="dummyNode2" presStyleLbl="node1" presStyleIdx="0" presStyleCnt="3"/>
      <dgm:spPr/>
    </dgm:pt>
    <dgm:pt modelId="{E71DBA02-DCA3-9B45-9C0E-945EC3C67E0C}" type="pres">
      <dgm:prSet presAssocID="{80C31097-51B3-8F41-A5B8-BC45E572B7CC}" presName="childNode2" presStyleLbl="bgAcc1" presStyleIdx="1" presStyleCnt="3">
        <dgm:presLayoutVars>
          <dgm:bulletEnabled val="1"/>
        </dgm:presLayoutVars>
      </dgm:prSet>
      <dgm:spPr/>
      <dgm:t>
        <a:bodyPr/>
        <a:lstStyle/>
        <a:p>
          <a:endParaRPr lang="en-US"/>
        </a:p>
      </dgm:t>
    </dgm:pt>
    <dgm:pt modelId="{7FEB7B63-2C26-3641-B925-BD6DBB1FB6F4}" type="pres">
      <dgm:prSet presAssocID="{80C31097-51B3-8F41-A5B8-BC45E572B7CC}" presName="childNode2tx" presStyleLbl="bgAcc1" presStyleIdx="1" presStyleCnt="3">
        <dgm:presLayoutVars>
          <dgm:bulletEnabled val="1"/>
        </dgm:presLayoutVars>
      </dgm:prSet>
      <dgm:spPr/>
      <dgm:t>
        <a:bodyPr/>
        <a:lstStyle/>
        <a:p>
          <a:endParaRPr lang="en-US"/>
        </a:p>
      </dgm:t>
    </dgm:pt>
    <dgm:pt modelId="{8E50B0BC-6C88-6240-BAFE-2FD4680C04E4}" type="pres">
      <dgm:prSet presAssocID="{80C31097-51B3-8F41-A5B8-BC45E572B7CC}" presName="parentNode2" presStyleLbl="node1" presStyleIdx="1" presStyleCnt="3">
        <dgm:presLayoutVars>
          <dgm:chMax val="0"/>
          <dgm:bulletEnabled val="1"/>
        </dgm:presLayoutVars>
      </dgm:prSet>
      <dgm:spPr/>
      <dgm:t>
        <a:bodyPr/>
        <a:lstStyle/>
        <a:p>
          <a:endParaRPr lang="en-US"/>
        </a:p>
      </dgm:t>
    </dgm:pt>
    <dgm:pt modelId="{85CDF10E-34C2-9F47-B924-30874F6208D2}" type="pres">
      <dgm:prSet presAssocID="{80C31097-51B3-8F41-A5B8-BC45E572B7CC}" presName="connSite2" presStyleCnt="0"/>
      <dgm:spPr/>
    </dgm:pt>
    <dgm:pt modelId="{590038CF-789A-9F4D-9387-B8B21242CE78}" type="pres">
      <dgm:prSet presAssocID="{2064B086-9D95-9D43-8CFA-3F086DCFEDCB}" presName="Name18" presStyleLbl="sibTrans2D1" presStyleIdx="1" presStyleCnt="2"/>
      <dgm:spPr/>
      <dgm:t>
        <a:bodyPr/>
        <a:lstStyle/>
        <a:p>
          <a:endParaRPr lang="en-US"/>
        </a:p>
      </dgm:t>
    </dgm:pt>
    <dgm:pt modelId="{12966365-62EC-4645-9A1E-58647B2F1064}" type="pres">
      <dgm:prSet presAssocID="{9BF96835-CDB5-6241-9836-790176EFD94F}" presName="composite1" presStyleCnt="0"/>
      <dgm:spPr/>
    </dgm:pt>
    <dgm:pt modelId="{B17D68C7-1F9E-084B-8243-36C868A6D720}" type="pres">
      <dgm:prSet presAssocID="{9BF96835-CDB5-6241-9836-790176EFD94F}" presName="dummyNode1" presStyleLbl="node1" presStyleIdx="1" presStyleCnt="3"/>
      <dgm:spPr/>
    </dgm:pt>
    <dgm:pt modelId="{51C6D10B-56DF-8745-9A7F-846B0B64EFDB}" type="pres">
      <dgm:prSet presAssocID="{9BF96835-CDB5-6241-9836-790176EFD94F}" presName="childNode1" presStyleLbl="bgAcc1" presStyleIdx="2" presStyleCnt="3">
        <dgm:presLayoutVars>
          <dgm:bulletEnabled val="1"/>
        </dgm:presLayoutVars>
      </dgm:prSet>
      <dgm:spPr/>
      <dgm:t>
        <a:bodyPr/>
        <a:lstStyle/>
        <a:p>
          <a:endParaRPr lang="en-US"/>
        </a:p>
      </dgm:t>
    </dgm:pt>
    <dgm:pt modelId="{1349CF9F-3F91-4A41-831D-D82AF3BD13A8}" type="pres">
      <dgm:prSet presAssocID="{9BF96835-CDB5-6241-9836-790176EFD94F}" presName="childNode1tx" presStyleLbl="bgAcc1" presStyleIdx="2" presStyleCnt="3">
        <dgm:presLayoutVars>
          <dgm:bulletEnabled val="1"/>
        </dgm:presLayoutVars>
      </dgm:prSet>
      <dgm:spPr/>
      <dgm:t>
        <a:bodyPr/>
        <a:lstStyle/>
        <a:p>
          <a:endParaRPr lang="en-US"/>
        </a:p>
      </dgm:t>
    </dgm:pt>
    <dgm:pt modelId="{7E387799-5103-2F4A-9268-371F8361F78A}" type="pres">
      <dgm:prSet presAssocID="{9BF96835-CDB5-6241-9836-790176EFD94F}" presName="parentNode1" presStyleLbl="node1" presStyleIdx="2" presStyleCnt="3">
        <dgm:presLayoutVars>
          <dgm:chMax val="1"/>
          <dgm:bulletEnabled val="1"/>
        </dgm:presLayoutVars>
      </dgm:prSet>
      <dgm:spPr/>
      <dgm:t>
        <a:bodyPr/>
        <a:lstStyle/>
        <a:p>
          <a:endParaRPr lang="en-US"/>
        </a:p>
      </dgm:t>
    </dgm:pt>
    <dgm:pt modelId="{3F69E469-4980-4343-9225-2741515691C5}" type="pres">
      <dgm:prSet presAssocID="{9BF96835-CDB5-6241-9836-790176EFD94F}" presName="connSite1" presStyleCnt="0"/>
      <dgm:spPr/>
    </dgm:pt>
  </dgm:ptLst>
  <dgm:cxnLst>
    <dgm:cxn modelId="{CB25D5BB-9FA9-0942-A3D0-825CA3D0F8EC}" srcId="{9A56C438-96E5-F44B-9CA3-D4ED181F3C94}" destId="{23CE86FC-7486-144A-865A-89E1F491F881}" srcOrd="0" destOrd="0" parTransId="{26240E14-76F4-C548-B278-E9B3F863014B}" sibTransId="{16CAE967-9FBB-AE46-B515-E5CB6537B063}"/>
    <dgm:cxn modelId="{3E9BD53D-95C5-C247-8AD6-0A91016A835D}" type="presOf" srcId="{80C31097-51B3-8F41-A5B8-BC45E572B7CC}" destId="{8E50B0BC-6C88-6240-BAFE-2FD4680C04E4}" srcOrd="0" destOrd="0" presId="urn:microsoft.com/office/officeart/2005/8/layout/hProcess4"/>
    <dgm:cxn modelId="{3BB557B3-D279-D341-B3E3-08F79C67F82D}" type="presOf" srcId="{BD4DCE5A-F527-3944-933D-A1D8D083208C}" destId="{7FEB7B63-2C26-3641-B925-BD6DBB1FB6F4}" srcOrd="1" destOrd="0" presId="urn:microsoft.com/office/officeart/2005/8/layout/hProcess4"/>
    <dgm:cxn modelId="{FEC11B94-F451-854B-A426-4FDD4A1E4B44}" type="presOf" srcId="{8544546D-83B2-814A-A1A0-BE5A9F0818E9}" destId="{E71DBA02-DCA3-9B45-9C0E-945EC3C67E0C}" srcOrd="0" destOrd="1" presId="urn:microsoft.com/office/officeart/2005/8/layout/hProcess4"/>
    <dgm:cxn modelId="{D945DA3F-CCD4-5F4C-BFE4-7F1C2FF327EE}" type="presOf" srcId="{2064B086-9D95-9D43-8CFA-3F086DCFEDCB}" destId="{590038CF-789A-9F4D-9387-B8B21242CE78}" srcOrd="0" destOrd="0" presId="urn:microsoft.com/office/officeart/2005/8/layout/hProcess4"/>
    <dgm:cxn modelId="{8E7ED22A-9A8F-4A4B-8638-2600B9E102A6}" type="presOf" srcId="{23CE86FC-7486-144A-865A-89E1F491F881}" destId="{20629F7C-0F01-054E-B2C4-F174C19DBABE}" srcOrd="0" destOrd="0" presId="urn:microsoft.com/office/officeart/2005/8/layout/hProcess4"/>
    <dgm:cxn modelId="{DD71D082-A9E7-384D-837D-AB73D24466FB}" srcId="{80C31097-51B3-8F41-A5B8-BC45E572B7CC}" destId="{8544546D-83B2-814A-A1A0-BE5A9F0818E9}" srcOrd="1" destOrd="0" parTransId="{A4AD00E3-D7E1-5149-8F9D-4AA9AB786C0C}" sibTransId="{E50AC7C0-12C9-1C4C-AF9E-6D3FF8F2D867}"/>
    <dgm:cxn modelId="{4AD9C937-5473-F24A-BCAA-E53FBD901F1A}" type="presOf" srcId="{8544546D-83B2-814A-A1A0-BE5A9F0818E9}" destId="{7FEB7B63-2C26-3641-B925-BD6DBB1FB6F4}" srcOrd="1" destOrd="1" presId="urn:microsoft.com/office/officeart/2005/8/layout/hProcess4"/>
    <dgm:cxn modelId="{2A8EA4F9-B0C4-5E48-AA30-12AA0960840B}" type="presOf" srcId="{8FF8A89A-CA4D-824F-9247-1EE47F14BA36}" destId="{1349CF9F-3F91-4A41-831D-D82AF3BD13A8}" srcOrd="1" destOrd="0" presId="urn:microsoft.com/office/officeart/2005/8/layout/hProcess4"/>
    <dgm:cxn modelId="{9B8421D4-C8CB-FD4D-8D06-0FDFF46AE926}" srcId="{9A56C438-96E5-F44B-9CA3-D4ED181F3C94}" destId="{9BF96835-CDB5-6241-9836-790176EFD94F}" srcOrd="2" destOrd="0" parTransId="{6EC64C3C-ED2B-1C42-9238-D89E11533B0D}" sibTransId="{5C9B4D4D-23C3-4445-A554-46730747A1E0}"/>
    <dgm:cxn modelId="{6CAB4E6C-458E-584A-B86B-2892FFFD1489}" type="presOf" srcId="{91A6784E-5BB0-2E46-A6F1-FC1811D14DAB}" destId="{1349CF9F-3F91-4A41-831D-D82AF3BD13A8}" srcOrd="1" destOrd="1" presId="urn:microsoft.com/office/officeart/2005/8/layout/hProcess4"/>
    <dgm:cxn modelId="{1788DB92-F62B-5B4F-AB32-EEC5EE8FB824}" srcId="{23CE86FC-7486-144A-865A-89E1F491F881}" destId="{980FBF23-85B0-CF4F-A6CC-C2084B7846A9}" srcOrd="1" destOrd="0" parTransId="{129B847E-C4C7-6F43-979A-FC69017E7411}" sibTransId="{AE760792-C898-E640-8790-635702305F71}"/>
    <dgm:cxn modelId="{2F29EA1B-BF7E-4E45-BBEC-14A58487054A}" type="presOf" srcId="{9A56C438-96E5-F44B-9CA3-D4ED181F3C94}" destId="{87A7C1D1-1E0A-2949-8EDB-877342AA02F7}" srcOrd="0" destOrd="0" presId="urn:microsoft.com/office/officeart/2005/8/layout/hProcess4"/>
    <dgm:cxn modelId="{5E54497A-3542-9D42-934A-1C43DB3864EF}" type="presOf" srcId="{980FBF23-85B0-CF4F-A6CC-C2084B7846A9}" destId="{80F9C9ED-F38D-654E-9777-13C51DD97217}" srcOrd="1" destOrd="1" presId="urn:microsoft.com/office/officeart/2005/8/layout/hProcess4"/>
    <dgm:cxn modelId="{AF09FF6B-9BC4-6642-91E4-11787D0797D4}" type="presOf" srcId="{9BF96835-CDB5-6241-9836-790176EFD94F}" destId="{7E387799-5103-2F4A-9268-371F8361F78A}" srcOrd="0" destOrd="0" presId="urn:microsoft.com/office/officeart/2005/8/layout/hProcess4"/>
    <dgm:cxn modelId="{DB214C8C-FBF2-394B-AF06-877FDC4402BA}" srcId="{80C31097-51B3-8F41-A5B8-BC45E572B7CC}" destId="{BD4DCE5A-F527-3944-933D-A1D8D083208C}" srcOrd="0" destOrd="0" parTransId="{4D910254-4ED2-2446-9902-11E5D7564E37}" sibTransId="{0CDAD287-7CDA-8E4B-80E6-3A09DA5762CA}"/>
    <dgm:cxn modelId="{AF45667B-5C78-8A43-ADBB-C189D21263E8}" type="presOf" srcId="{24F17DEA-FB04-7443-9B4A-87EEFE873B33}" destId="{80F9C9ED-F38D-654E-9777-13C51DD97217}" srcOrd="1" destOrd="0" presId="urn:microsoft.com/office/officeart/2005/8/layout/hProcess4"/>
    <dgm:cxn modelId="{53236125-E4D9-5147-95CC-ADD7AD8D4496}" srcId="{23CE86FC-7486-144A-865A-89E1F491F881}" destId="{24F17DEA-FB04-7443-9B4A-87EEFE873B33}" srcOrd="0" destOrd="0" parTransId="{CC26F525-9A4F-1C42-8072-7704ECD56EF0}" sibTransId="{43FE9F88-91B5-6741-9AE0-2D884B8A1E43}"/>
    <dgm:cxn modelId="{137E975B-EE41-4A44-AD56-ACE740C76561}" srcId="{9A56C438-96E5-F44B-9CA3-D4ED181F3C94}" destId="{80C31097-51B3-8F41-A5B8-BC45E572B7CC}" srcOrd="1" destOrd="0" parTransId="{D56D984A-E3C9-354E-8964-AFAC39EF057D}" sibTransId="{2064B086-9D95-9D43-8CFA-3F086DCFEDCB}"/>
    <dgm:cxn modelId="{7098FC09-E42D-7A4E-AD3F-82B456C13D7C}" srcId="{9BF96835-CDB5-6241-9836-790176EFD94F}" destId="{91A6784E-5BB0-2E46-A6F1-FC1811D14DAB}" srcOrd="1" destOrd="0" parTransId="{0F52A0AD-EB48-FE4A-817D-00E8580C18A4}" sibTransId="{4B91C38C-3D29-F545-B135-C2581A17565C}"/>
    <dgm:cxn modelId="{42931965-5789-5342-A3DC-52BCFDF3103E}" type="presOf" srcId="{91A6784E-5BB0-2E46-A6F1-FC1811D14DAB}" destId="{51C6D10B-56DF-8745-9A7F-846B0B64EFDB}" srcOrd="0" destOrd="1" presId="urn:microsoft.com/office/officeart/2005/8/layout/hProcess4"/>
    <dgm:cxn modelId="{5367E307-DA9D-EB40-971D-D8958A4C5C10}" type="presOf" srcId="{980FBF23-85B0-CF4F-A6CC-C2084B7846A9}" destId="{FDE42FD3-CE9F-5440-A2F1-61B7AFE2D158}" srcOrd="0" destOrd="1" presId="urn:microsoft.com/office/officeart/2005/8/layout/hProcess4"/>
    <dgm:cxn modelId="{C7D92031-E9A4-F74B-98D6-CCC933335FB4}" type="presOf" srcId="{24F17DEA-FB04-7443-9B4A-87EEFE873B33}" destId="{FDE42FD3-CE9F-5440-A2F1-61B7AFE2D158}" srcOrd="0" destOrd="0" presId="urn:microsoft.com/office/officeart/2005/8/layout/hProcess4"/>
    <dgm:cxn modelId="{A2B095C9-C620-1146-BF3B-4F3D1BB827FD}" srcId="{9BF96835-CDB5-6241-9836-790176EFD94F}" destId="{8FF8A89A-CA4D-824F-9247-1EE47F14BA36}" srcOrd="0" destOrd="0" parTransId="{D5FF3766-54FB-CB4F-8296-0F2C25735158}" sibTransId="{488FE81D-BCEA-1E40-85FE-7A62606A8BE7}"/>
    <dgm:cxn modelId="{19C0171D-FE81-A641-BECE-E9E058CED2F5}" type="presOf" srcId="{16CAE967-9FBB-AE46-B515-E5CB6537B063}" destId="{2E4B96DB-973E-D54F-8D55-E82E32683F0E}" srcOrd="0" destOrd="0" presId="urn:microsoft.com/office/officeart/2005/8/layout/hProcess4"/>
    <dgm:cxn modelId="{14676D0F-8280-904F-B664-5E77E00D7E20}" type="presOf" srcId="{8FF8A89A-CA4D-824F-9247-1EE47F14BA36}" destId="{51C6D10B-56DF-8745-9A7F-846B0B64EFDB}" srcOrd="0" destOrd="0" presId="urn:microsoft.com/office/officeart/2005/8/layout/hProcess4"/>
    <dgm:cxn modelId="{8BD78844-D5DB-C841-8781-08F8E77070DA}" type="presOf" srcId="{BD4DCE5A-F527-3944-933D-A1D8D083208C}" destId="{E71DBA02-DCA3-9B45-9C0E-945EC3C67E0C}" srcOrd="0" destOrd="0" presId="urn:microsoft.com/office/officeart/2005/8/layout/hProcess4"/>
    <dgm:cxn modelId="{C89C355A-76EB-B441-8B89-B86E72057A76}" type="presParOf" srcId="{87A7C1D1-1E0A-2949-8EDB-877342AA02F7}" destId="{25566B7B-59EA-D842-A159-10914C53EF4B}" srcOrd="0" destOrd="0" presId="urn:microsoft.com/office/officeart/2005/8/layout/hProcess4"/>
    <dgm:cxn modelId="{DBDCD95C-AF40-1143-9117-01261280C5F4}" type="presParOf" srcId="{87A7C1D1-1E0A-2949-8EDB-877342AA02F7}" destId="{01D4A19E-9DD5-0C4C-8B14-2243335AEE91}" srcOrd="1" destOrd="0" presId="urn:microsoft.com/office/officeart/2005/8/layout/hProcess4"/>
    <dgm:cxn modelId="{B4E31DEE-E676-0149-B259-586DB92F55EF}" type="presParOf" srcId="{87A7C1D1-1E0A-2949-8EDB-877342AA02F7}" destId="{FF6CB1D6-8096-814B-9D90-4833BF216F04}" srcOrd="2" destOrd="0" presId="urn:microsoft.com/office/officeart/2005/8/layout/hProcess4"/>
    <dgm:cxn modelId="{82B54D14-6C3E-914B-9C6D-3B441DD45B31}" type="presParOf" srcId="{FF6CB1D6-8096-814B-9D90-4833BF216F04}" destId="{7C284354-88D2-834E-866E-3444895CA9E0}" srcOrd="0" destOrd="0" presId="urn:microsoft.com/office/officeart/2005/8/layout/hProcess4"/>
    <dgm:cxn modelId="{4E24BDE5-6656-574C-A389-6E80F2E5D230}" type="presParOf" srcId="{7C284354-88D2-834E-866E-3444895CA9E0}" destId="{CD7E0075-86E0-BD47-BAF3-43DB4E4AA8FA}" srcOrd="0" destOrd="0" presId="urn:microsoft.com/office/officeart/2005/8/layout/hProcess4"/>
    <dgm:cxn modelId="{053D5214-A1BA-5844-9115-47ECF7856983}" type="presParOf" srcId="{7C284354-88D2-834E-866E-3444895CA9E0}" destId="{FDE42FD3-CE9F-5440-A2F1-61B7AFE2D158}" srcOrd="1" destOrd="0" presId="urn:microsoft.com/office/officeart/2005/8/layout/hProcess4"/>
    <dgm:cxn modelId="{2649910E-A57D-B247-81A0-F875EEE68BF3}" type="presParOf" srcId="{7C284354-88D2-834E-866E-3444895CA9E0}" destId="{80F9C9ED-F38D-654E-9777-13C51DD97217}" srcOrd="2" destOrd="0" presId="urn:microsoft.com/office/officeart/2005/8/layout/hProcess4"/>
    <dgm:cxn modelId="{9EB89BFF-C5F0-D141-9C38-F9D958ACDB87}" type="presParOf" srcId="{7C284354-88D2-834E-866E-3444895CA9E0}" destId="{20629F7C-0F01-054E-B2C4-F174C19DBABE}" srcOrd="3" destOrd="0" presId="urn:microsoft.com/office/officeart/2005/8/layout/hProcess4"/>
    <dgm:cxn modelId="{56888D3F-F3E5-7448-91D8-7976E35F18A3}" type="presParOf" srcId="{7C284354-88D2-834E-866E-3444895CA9E0}" destId="{687F85F0-E12D-EB40-9DC1-4F5266E6A40F}" srcOrd="4" destOrd="0" presId="urn:microsoft.com/office/officeart/2005/8/layout/hProcess4"/>
    <dgm:cxn modelId="{C3F5E3E5-5943-3C46-8BE9-D14FBCF07DBD}" type="presParOf" srcId="{FF6CB1D6-8096-814B-9D90-4833BF216F04}" destId="{2E4B96DB-973E-D54F-8D55-E82E32683F0E}" srcOrd="1" destOrd="0" presId="urn:microsoft.com/office/officeart/2005/8/layout/hProcess4"/>
    <dgm:cxn modelId="{61E5233F-9C17-6348-9224-4395E6A5D1BB}" type="presParOf" srcId="{FF6CB1D6-8096-814B-9D90-4833BF216F04}" destId="{66D4FF9F-F495-FC47-B02D-9A36048AC0A2}" srcOrd="2" destOrd="0" presId="urn:microsoft.com/office/officeart/2005/8/layout/hProcess4"/>
    <dgm:cxn modelId="{3D07EE6D-8B5E-9542-929A-5E8F6F68DB5E}" type="presParOf" srcId="{66D4FF9F-F495-FC47-B02D-9A36048AC0A2}" destId="{FA7ED6FB-1840-B64C-B4C9-D6E67467256B}" srcOrd="0" destOrd="0" presId="urn:microsoft.com/office/officeart/2005/8/layout/hProcess4"/>
    <dgm:cxn modelId="{5B1EEE48-28E6-7E41-820B-E8CF1769BBF5}" type="presParOf" srcId="{66D4FF9F-F495-FC47-B02D-9A36048AC0A2}" destId="{E71DBA02-DCA3-9B45-9C0E-945EC3C67E0C}" srcOrd="1" destOrd="0" presId="urn:microsoft.com/office/officeart/2005/8/layout/hProcess4"/>
    <dgm:cxn modelId="{F55B0A9F-B471-6F4B-A85D-A8025E91E5CB}" type="presParOf" srcId="{66D4FF9F-F495-FC47-B02D-9A36048AC0A2}" destId="{7FEB7B63-2C26-3641-B925-BD6DBB1FB6F4}" srcOrd="2" destOrd="0" presId="urn:microsoft.com/office/officeart/2005/8/layout/hProcess4"/>
    <dgm:cxn modelId="{0B1E0AF2-8033-CD46-AD37-37493C74095F}" type="presParOf" srcId="{66D4FF9F-F495-FC47-B02D-9A36048AC0A2}" destId="{8E50B0BC-6C88-6240-BAFE-2FD4680C04E4}" srcOrd="3" destOrd="0" presId="urn:microsoft.com/office/officeart/2005/8/layout/hProcess4"/>
    <dgm:cxn modelId="{29BA3519-A293-9345-AE48-3FF48E9B78F3}" type="presParOf" srcId="{66D4FF9F-F495-FC47-B02D-9A36048AC0A2}" destId="{85CDF10E-34C2-9F47-B924-30874F6208D2}" srcOrd="4" destOrd="0" presId="urn:microsoft.com/office/officeart/2005/8/layout/hProcess4"/>
    <dgm:cxn modelId="{6089558F-496E-0641-B62A-A677C2132B39}" type="presParOf" srcId="{FF6CB1D6-8096-814B-9D90-4833BF216F04}" destId="{590038CF-789A-9F4D-9387-B8B21242CE78}" srcOrd="3" destOrd="0" presId="urn:microsoft.com/office/officeart/2005/8/layout/hProcess4"/>
    <dgm:cxn modelId="{E74FD5C6-8DD2-D645-99B1-20C920C43191}" type="presParOf" srcId="{FF6CB1D6-8096-814B-9D90-4833BF216F04}" destId="{12966365-62EC-4645-9A1E-58647B2F1064}" srcOrd="4" destOrd="0" presId="urn:microsoft.com/office/officeart/2005/8/layout/hProcess4"/>
    <dgm:cxn modelId="{2D2D5932-F02A-9840-9272-FCB57D7B2B1F}" type="presParOf" srcId="{12966365-62EC-4645-9A1E-58647B2F1064}" destId="{B17D68C7-1F9E-084B-8243-36C868A6D720}" srcOrd="0" destOrd="0" presId="urn:microsoft.com/office/officeart/2005/8/layout/hProcess4"/>
    <dgm:cxn modelId="{270F4E18-A699-694B-AA48-C619BA6B2D2E}" type="presParOf" srcId="{12966365-62EC-4645-9A1E-58647B2F1064}" destId="{51C6D10B-56DF-8745-9A7F-846B0B64EFDB}" srcOrd="1" destOrd="0" presId="urn:microsoft.com/office/officeart/2005/8/layout/hProcess4"/>
    <dgm:cxn modelId="{D950674D-F6C8-6F40-98ED-1C875522A1E0}" type="presParOf" srcId="{12966365-62EC-4645-9A1E-58647B2F1064}" destId="{1349CF9F-3F91-4A41-831D-D82AF3BD13A8}" srcOrd="2" destOrd="0" presId="urn:microsoft.com/office/officeart/2005/8/layout/hProcess4"/>
    <dgm:cxn modelId="{3944BBF8-3FAD-8E4F-A629-A90D91DFCB96}" type="presParOf" srcId="{12966365-62EC-4645-9A1E-58647B2F1064}" destId="{7E387799-5103-2F4A-9268-371F8361F78A}" srcOrd="3" destOrd="0" presId="urn:microsoft.com/office/officeart/2005/8/layout/hProcess4"/>
    <dgm:cxn modelId="{DEAE9F1D-E991-5B45-A504-7E4303741B35}" type="presParOf" srcId="{12966365-62EC-4645-9A1E-58647B2F1064}" destId="{3F69E469-4980-4343-9225-2741515691C5}" srcOrd="4" destOrd="0" presId="urn:microsoft.com/office/officeart/2005/8/layout/h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359019-EBAF-E44B-ACAF-8B86A71C3ACA}" type="doc">
      <dgm:prSet loTypeId="urn:microsoft.com/office/officeart/2005/8/layout/process2" loCatId="" qsTypeId="urn:microsoft.com/office/officeart/2005/8/quickstyle/simple4" qsCatId="simple" csTypeId="urn:microsoft.com/office/officeart/2005/8/colors/accent1_2" csCatId="accent1" phldr="1"/>
      <dgm:spPr/>
      <dgm:t>
        <a:bodyPr/>
        <a:lstStyle/>
        <a:p>
          <a:endParaRPr lang="en-US"/>
        </a:p>
      </dgm:t>
    </dgm:pt>
    <dgm:pt modelId="{CD4FB012-0727-5245-A07F-637A0CC0827B}">
      <dgm:prSet phldrT="[Text]"/>
      <dgm:spPr/>
      <dgm:t>
        <a:bodyPr/>
        <a:lstStyle/>
        <a:p>
          <a:r>
            <a:rPr lang="en-US" dirty="0" smtClean="0"/>
            <a:t>P6: “They were very fragmented and one thing I wanted to emphasize with them to do and get them thinking was that we should function as a team.”</a:t>
          </a:r>
          <a:endParaRPr lang="en-US" dirty="0"/>
        </a:p>
      </dgm:t>
    </dgm:pt>
    <dgm:pt modelId="{43CF13E3-5DD5-614B-9603-3892248D8BEC}" type="parTrans" cxnId="{2F8E9348-5B77-5548-87C7-72A217DE7A4B}">
      <dgm:prSet/>
      <dgm:spPr/>
      <dgm:t>
        <a:bodyPr/>
        <a:lstStyle/>
        <a:p>
          <a:endParaRPr lang="en-US"/>
        </a:p>
      </dgm:t>
    </dgm:pt>
    <dgm:pt modelId="{B129B09F-E0A5-3841-87B2-4622A91586C4}" type="sibTrans" cxnId="{2F8E9348-5B77-5548-87C7-72A217DE7A4B}">
      <dgm:prSet/>
      <dgm:spPr/>
      <dgm:t>
        <a:bodyPr/>
        <a:lstStyle/>
        <a:p>
          <a:endParaRPr lang="en-US"/>
        </a:p>
      </dgm:t>
    </dgm:pt>
    <dgm:pt modelId="{9CD1A470-0009-B941-804E-0F8500CFAC64}">
      <dgm:prSet phldrT="[Text]"/>
      <dgm:spPr/>
      <dgm:t>
        <a:bodyPr/>
        <a:lstStyle/>
        <a:p>
          <a:r>
            <a:rPr lang="en-US" dirty="0" smtClean="0"/>
            <a:t>Working as team allows nurses to keep patients safe under their care.</a:t>
          </a:r>
          <a:endParaRPr lang="en-US" dirty="0"/>
        </a:p>
      </dgm:t>
    </dgm:pt>
    <dgm:pt modelId="{CEA4EF5F-64F5-5D4E-AA2D-87097EDE30F9}" type="parTrans" cxnId="{93F9170F-0165-AE49-ABDF-73E46AEF1E19}">
      <dgm:prSet/>
      <dgm:spPr/>
      <dgm:t>
        <a:bodyPr/>
        <a:lstStyle/>
        <a:p>
          <a:endParaRPr lang="en-US"/>
        </a:p>
      </dgm:t>
    </dgm:pt>
    <dgm:pt modelId="{BA97D8B7-8525-D94A-9DC2-7885F0951D07}" type="sibTrans" cxnId="{93F9170F-0165-AE49-ABDF-73E46AEF1E19}">
      <dgm:prSet/>
      <dgm:spPr/>
      <dgm:t>
        <a:bodyPr/>
        <a:lstStyle/>
        <a:p>
          <a:endParaRPr lang="en-US"/>
        </a:p>
      </dgm:t>
    </dgm:pt>
    <dgm:pt modelId="{9942D592-842F-E14C-8ECC-1B48197258B1}">
      <dgm:prSet phldrT="[Text]"/>
      <dgm:spPr/>
      <dgm:t>
        <a:bodyPr/>
        <a:lstStyle/>
        <a:p>
          <a:r>
            <a:rPr lang="en-US" dirty="0" smtClean="0"/>
            <a:t>Theme 1: Using teamwork to keep patients safe</a:t>
          </a:r>
          <a:endParaRPr lang="en-US" dirty="0"/>
        </a:p>
      </dgm:t>
    </dgm:pt>
    <dgm:pt modelId="{73C943EA-9A96-4D46-8431-B3812E656035}" type="parTrans" cxnId="{98DBC357-860D-1843-82C3-1C6E03C00390}">
      <dgm:prSet/>
      <dgm:spPr/>
      <dgm:t>
        <a:bodyPr/>
        <a:lstStyle/>
        <a:p>
          <a:endParaRPr lang="en-US"/>
        </a:p>
      </dgm:t>
    </dgm:pt>
    <dgm:pt modelId="{35D969C4-0C40-584E-BAB6-C81D027EDAE6}" type="sibTrans" cxnId="{98DBC357-860D-1843-82C3-1C6E03C00390}">
      <dgm:prSet/>
      <dgm:spPr/>
      <dgm:t>
        <a:bodyPr/>
        <a:lstStyle/>
        <a:p>
          <a:endParaRPr lang="en-US"/>
        </a:p>
      </dgm:t>
    </dgm:pt>
    <dgm:pt modelId="{832CF326-140F-A149-A1E2-6488D1A0173B}" type="pres">
      <dgm:prSet presAssocID="{07359019-EBAF-E44B-ACAF-8B86A71C3ACA}" presName="linearFlow" presStyleCnt="0">
        <dgm:presLayoutVars>
          <dgm:resizeHandles val="exact"/>
        </dgm:presLayoutVars>
      </dgm:prSet>
      <dgm:spPr/>
      <dgm:t>
        <a:bodyPr/>
        <a:lstStyle/>
        <a:p>
          <a:endParaRPr lang="en-US"/>
        </a:p>
      </dgm:t>
    </dgm:pt>
    <dgm:pt modelId="{B63EDE05-2A46-BF42-BE81-C00016AEC8A8}" type="pres">
      <dgm:prSet presAssocID="{CD4FB012-0727-5245-A07F-637A0CC0827B}" presName="node" presStyleLbl="node1" presStyleIdx="0" presStyleCnt="3">
        <dgm:presLayoutVars>
          <dgm:bulletEnabled val="1"/>
        </dgm:presLayoutVars>
      </dgm:prSet>
      <dgm:spPr/>
      <dgm:t>
        <a:bodyPr/>
        <a:lstStyle/>
        <a:p>
          <a:endParaRPr lang="en-US"/>
        </a:p>
      </dgm:t>
    </dgm:pt>
    <dgm:pt modelId="{1139C880-E416-2F4F-B895-5B81F5B13311}" type="pres">
      <dgm:prSet presAssocID="{B129B09F-E0A5-3841-87B2-4622A91586C4}" presName="sibTrans" presStyleLbl="sibTrans2D1" presStyleIdx="0" presStyleCnt="2"/>
      <dgm:spPr/>
      <dgm:t>
        <a:bodyPr/>
        <a:lstStyle/>
        <a:p>
          <a:endParaRPr lang="en-US"/>
        </a:p>
      </dgm:t>
    </dgm:pt>
    <dgm:pt modelId="{50AD27F6-6083-754C-9509-435312161425}" type="pres">
      <dgm:prSet presAssocID="{B129B09F-E0A5-3841-87B2-4622A91586C4}" presName="connectorText" presStyleLbl="sibTrans2D1" presStyleIdx="0" presStyleCnt="2"/>
      <dgm:spPr/>
      <dgm:t>
        <a:bodyPr/>
        <a:lstStyle/>
        <a:p>
          <a:endParaRPr lang="en-US"/>
        </a:p>
      </dgm:t>
    </dgm:pt>
    <dgm:pt modelId="{94C344A8-816A-FE40-980D-876B520C2849}" type="pres">
      <dgm:prSet presAssocID="{9CD1A470-0009-B941-804E-0F8500CFAC64}" presName="node" presStyleLbl="node1" presStyleIdx="1" presStyleCnt="3">
        <dgm:presLayoutVars>
          <dgm:bulletEnabled val="1"/>
        </dgm:presLayoutVars>
      </dgm:prSet>
      <dgm:spPr/>
      <dgm:t>
        <a:bodyPr/>
        <a:lstStyle/>
        <a:p>
          <a:endParaRPr lang="en-US"/>
        </a:p>
      </dgm:t>
    </dgm:pt>
    <dgm:pt modelId="{1B06C71F-210A-1149-A2B8-51298F42D0C9}" type="pres">
      <dgm:prSet presAssocID="{BA97D8B7-8525-D94A-9DC2-7885F0951D07}" presName="sibTrans" presStyleLbl="sibTrans2D1" presStyleIdx="1" presStyleCnt="2"/>
      <dgm:spPr/>
      <dgm:t>
        <a:bodyPr/>
        <a:lstStyle/>
        <a:p>
          <a:endParaRPr lang="en-US"/>
        </a:p>
      </dgm:t>
    </dgm:pt>
    <dgm:pt modelId="{E7886EC3-BE05-FA43-8C9F-07E9CF6D07E9}" type="pres">
      <dgm:prSet presAssocID="{BA97D8B7-8525-D94A-9DC2-7885F0951D07}" presName="connectorText" presStyleLbl="sibTrans2D1" presStyleIdx="1" presStyleCnt="2"/>
      <dgm:spPr/>
      <dgm:t>
        <a:bodyPr/>
        <a:lstStyle/>
        <a:p>
          <a:endParaRPr lang="en-US"/>
        </a:p>
      </dgm:t>
    </dgm:pt>
    <dgm:pt modelId="{47E0FFBB-5765-8D42-A288-1D3840C3CE79}" type="pres">
      <dgm:prSet presAssocID="{9942D592-842F-E14C-8ECC-1B48197258B1}" presName="node" presStyleLbl="node1" presStyleIdx="2" presStyleCnt="3">
        <dgm:presLayoutVars>
          <dgm:bulletEnabled val="1"/>
        </dgm:presLayoutVars>
      </dgm:prSet>
      <dgm:spPr/>
      <dgm:t>
        <a:bodyPr/>
        <a:lstStyle/>
        <a:p>
          <a:endParaRPr lang="en-US"/>
        </a:p>
      </dgm:t>
    </dgm:pt>
  </dgm:ptLst>
  <dgm:cxnLst>
    <dgm:cxn modelId="{98DBC357-860D-1843-82C3-1C6E03C00390}" srcId="{07359019-EBAF-E44B-ACAF-8B86A71C3ACA}" destId="{9942D592-842F-E14C-8ECC-1B48197258B1}" srcOrd="2" destOrd="0" parTransId="{73C943EA-9A96-4D46-8431-B3812E656035}" sibTransId="{35D969C4-0C40-584E-BAB6-C81D027EDAE6}"/>
    <dgm:cxn modelId="{9A86D3A4-99CE-4D4E-BB25-AF320CD67A42}" type="presOf" srcId="{9CD1A470-0009-B941-804E-0F8500CFAC64}" destId="{94C344A8-816A-FE40-980D-876B520C2849}" srcOrd="0" destOrd="0" presId="urn:microsoft.com/office/officeart/2005/8/layout/process2"/>
    <dgm:cxn modelId="{1242F60A-D73D-C341-B8C2-12A5F0590D12}" type="presOf" srcId="{07359019-EBAF-E44B-ACAF-8B86A71C3ACA}" destId="{832CF326-140F-A149-A1E2-6488D1A0173B}" srcOrd="0" destOrd="0" presId="urn:microsoft.com/office/officeart/2005/8/layout/process2"/>
    <dgm:cxn modelId="{D2F5FCA5-9B8E-E944-B927-533874300A11}" type="presOf" srcId="{CD4FB012-0727-5245-A07F-637A0CC0827B}" destId="{B63EDE05-2A46-BF42-BE81-C00016AEC8A8}" srcOrd="0" destOrd="0" presId="urn:microsoft.com/office/officeart/2005/8/layout/process2"/>
    <dgm:cxn modelId="{3B9CA4BA-BAD2-8145-B3B7-C2ECDFF91A14}" type="presOf" srcId="{9942D592-842F-E14C-8ECC-1B48197258B1}" destId="{47E0FFBB-5765-8D42-A288-1D3840C3CE79}" srcOrd="0" destOrd="0" presId="urn:microsoft.com/office/officeart/2005/8/layout/process2"/>
    <dgm:cxn modelId="{9803EAD5-B5EB-524E-8C15-E98D5241D22C}" type="presOf" srcId="{BA97D8B7-8525-D94A-9DC2-7885F0951D07}" destId="{1B06C71F-210A-1149-A2B8-51298F42D0C9}" srcOrd="0" destOrd="0" presId="urn:microsoft.com/office/officeart/2005/8/layout/process2"/>
    <dgm:cxn modelId="{5C2A29E6-C71B-6D49-95EB-2250033CEB78}" type="presOf" srcId="{BA97D8B7-8525-D94A-9DC2-7885F0951D07}" destId="{E7886EC3-BE05-FA43-8C9F-07E9CF6D07E9}" srcOrd="1" destOrd="0" presId="urn:microsoft.com/office/officeart/2005/8/layout/process2"/>
    <dgm:cxn modelId="{93F9170F-0165-AE49-ABDF-73E46AEF1E19}" srcId="{07359019-EBAF-E44B-ACAF-8B86A71C3ACA}" destId="{9CD1A470-0009-B941-804E-0F8500CFAC64}" srcOrd="1" destOrd="0" parTransId="{CEA4EF5F-64F5-5D4E-AA2D-87097EDE30F9}" sibTransId="{BA97D8B7-8525-D94A-9DC2-7885F0951D07}"/>
    <dgm:cxn modelId="{48D2D9BB-CDFD-124E-8DEB-22D61EEBE2D1}" type="presOf" srcId="{B129B09F-E0A5-3841-87B2-4622A91586C4}" destId="{50AD27F6-6083-754C-9509-435312161425}" srcOrd="1" destOrd="0" presId="urn:microsoft.com/office/officeart/2005/8/layout/process2"/>
    <dgm:cxn modelId="{15FE658C-3283-3249-89E1-4C47E794181E}" type="presOf" srcId="{B129B09F-E0A5-3841-87B2-4622A91586C4}" destId="{1139C880-E416-2F4F-B895-5B81F5B13311}" srcOrd="0" destOrd="0" presId="urn:microsoft.com/office/officeart/2005/8/layout/process2"/>
    <dgm:cxn modelId="{2F8E9348-5B77-5548-87C7-72A217DE7A4B}" srcId="{07359019-EBAF-E44B-ACAF-8B86A71C3ACA}" destId="{CD4FB012-0727-5245-A07F-637A0CC0827B}" srcOrd="0" destOrd="0" parTransId="{43CF13E3-5DD5-614B-9603-3892248D8BEC}" sibTransId="{B129B09F-E0A5-3841-87B2-4622A91586C4}"/>
    <dgm:cxn modelId="{6933C0EB-B418-0B42-9DE8-68D1A5A3980D}" type="presParOf" srcId="{832CF326-140F-A149-A1E2-6488D1A0173B}" destId="{B63EDE05-2A46-BF42-BE81-C00016AEC8A8}" srcOrd="0" destOrd="0" presId="urn:microsoft.com/office/officeart/2005/8/layout/process2"/>
    <dgm:cxn modelId="{C39C9CA4-E461-8D44-8225-2280B33CFF4E}" type="presParOf" srcId="{832CF326-140F-A149-A1E2-6488D1A0173B}" destId="{1139C880-E416-2F4F-B895-5B81F5B13311}" srcOrd="1" destOrd="0" presId="urn:microsoft.com/office/officeart/2005/8/layout/process2"/>
    <dgm:cxn modelId="{54CD2276-A3D4-EB42-82AD-7C44A5AB2729}" type="presParOf" srcId="{1139C880-E416-2F4F-B895-5B81F5B13311}" destId="{50AD27F6-6083-754C-9509-435312161425}" srcOrd="0" destOrd="0" presId="urn:microsoft.com/office/officeart/2005/8/layout/process2"/>
    <dgm:cxn modelId="{7D9D4500-16AF-1349-BBEE-4E4E53A99E92}" type="presParOf" srcId="{832CF326-140F-A149-A1E2-6488D1A0173B}" destId="{94C344A8-816A-FE40-980D-876B520C2849}" srcOrd="2" destOrd="0" presId="urn:microsoft.com/office/officeart/2005/8/layout/process2"/>
    <dgm:cxn modelId="{1A9CD232-D0B9-DF49-817F-32893E266D6B}" type="presParOf" srcId="{832CF326-140F-A149-A1E2-6488D1A0173B}" destId="{1B06C71F-210A-1149-A2B8-51298F42D0C9}" srcOrd="3" destOrd="0" presId="urn:microsoft.com/office/officeart/2005/8/layout/process2"/>
    <dgm:cxn modelId="{C0B82590-552C-AE41-8599-5FFAF7F89B2C}" type="presParOf" srcId="{1B06C71F-210A-1149-A2B8-51298F42D0C9}" destId="{E7886EC3-BE05-FA43-8C9F-07E9CF6D07E9}" srcOrd="0" destOrd="0" presId="urn:microsoft.com/office/officeart/2005/8/layout/process2"/>
    <dgm:cxn modelId="{B44723E0-771F-2345-9C7C-A6D44855564E}" type="presParOf" srcId="{832CF326-140F-A149-A1E2-6488D1A0173B}" destId="{47E0FFBB-5765-8D42-A288-1D3840C3CE79}"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73C50D-D817-A848-9958-3A72620CF61B}" type="doc">
      <dgm:prSet loTypeId="urn:microsoft.com/office/officeart/2005/8/layout/process2" loCatId="" qsTypeId="urn:microsoft.com/office/officeart/2005/8/quickstyle/simple4" qsCatId="simple" csTypeId="urn:microsoft.com/office/officeart/2005/8/colors/accent1_2" csCatId="accent1" phldr="1"/>
      <dgm:spPr/>
      <dgm:t>
        <a:bodyPr/>
        <a:lstStyle/>
        <a:p>
          <a:endParaRPr lang="en-US"/>
        </a:p>
      </dgm:t>
    </dgm:pt>
    <dgm:pt modelId="{5BBF1CAA-C63C-2B42-A0E7-DE7408345491}">
      <dgm:prSet/>
      <dgm:spPr/>
      <dgm:t>
        <a:bodyPr/>
        <a:lstStyle/>
        <a:p>
          <a:r>
            <a:rPr lang="en-US" dirty="0" smtClean="0"/>
            <a:t>P2: “So creating that culture on my unit is creating an environment where nurses do feel that they can feel safe to speak up when something is not going for their patient and creating that safety.”</a:t>
          </a:r>
          <a:endParaRPr lang="en-US" dirty="0"/>
        </a:p>
      </dgm:t>
    </dgm:pt>
    <dgm:pt modelId="{3ACB3E9A-9F4F-6D49-9304-886B1588F054}" type="parTrans" cxnId="{441F42B0-9E98-E744-8359-98441E64D6C5}">
      <dgm:prSet/>
      <dgm:spPr/>
      <dgm:t>
        <a:bodyPr/>
        <a:lstStyle/>
        <a:p>
          <a:endParaRPr lang="en-US"/>
        </a:p>
      </dgm:t>
    </dgm:pt>
    <dgm:pt modelId="{7E61CCCC-AC1C-1340-8B37-552D882397EE}" type="sibTrans" cxnId="{441F42B0-9E98-E744-8359-98441E64D6C5}">
      <dgm:prSet/>
      <dgm:spPr/>
      <dgm:t>
        <a:bodyPr/>
        <a:lstStyle/>
        <a:p>
          <a:endParaRPr lang="en-US"/>
        </a:p>
      </dgm:t>
    </dgm:pt>
    <dgm:pt modelId="{F716FA45-79B8-D148-B964-D4890E7BDE81}">
      <dgm:prSet/>
      <dgm:spPr/>
      <dgm:t>
        <a:bodyPr/>
        <a:lstStyle/>
        <a:p>
          <a:r>
            <a:rPr lang="en-US" dirty="0" smtClean="0"/>
            <a:t>Create an environment where nurse are not afraid to say they are not comfortable with a situation.</a:t>
          </a:r>
          <a:endParaRPr lang="en-US" dirty="0"/>
        </a:p>
      </dgm:t>
    </dgm:pt>
    <dgm:pt modelId="{CCD5124B-A623-F241-8AC7-CD1C91EBB236}" type="parTrans" cxnId="{52BD2C7C-911C-4949-8012-FDB15703DA15}">
      <dgm:prSet/>
      <dgm:spPr/>
      <dgm:t>
        <a:bodyPr/>
        <a:lstStyle/>
        <a:p>
          <a:endParaRPr lang="en-US"/>
        </a:p>
      </dgm:t>
    </dgm:pt>
    <dgm:pt modelId="{AD45920C-BFB8-744F-9FA8-8E0BB54C372E}" type="sibTrans" cxnId="{52BD2C7C-911C-4949-8012-FDB15703DA15}">
      <dgm:prSet/>
      <dgm:spPr/>
      <dgm:t>
        <a:bodyPr/>
        <a:lstStyle/>
        <a:p>
          <a:endParaRPr lang="en-US"/>
        </a:p>
      </dgm:t>
    </dgm:pt>
    <dgm:pt modelId="{4BEBEB67-89F0-D84E-89A2-C8877923B561}">
      <dgm:prSet/>
      <dgm:spPr/>
      <dgm:t>
        <a:bodyPr/>
        <a:lstStyle/>
        <a:p>
          <a:r>
            <a:rPr lang="en-US" dirty="0" smtClean="0"/>
            <a:t>Create a psychologically safe environment to ensure voice behaviors</a:t>
          </a:r>
          <a:endParaRPr lang="en-US" dirty="0"/>
        </a:p>
      </dgm:t>
    </dgm:pt>
    <dgm:pt modelId="{6A695433-CB14-AD48-ABB9-B386766AAE74}" type="parTrans" cxnId="{B589CAF0-0FBC-134C-A8CA-406D3D8C18A7}">
      <dgm:prSet/>
      <dgm:spPr/>
      <dgm:t>
        <a:bodyPr/>
        <a:lstStyle/>
        <a:p>
          <a:endParaRPr lang="en-US"/>
        </a:p>
      </dgm:t>
    </dgm:pt>
    <dgm:pt modelId="{D77D0CFF-1BA6-EB46-8C4B-855608AFB4FE}" type="sibTrans" cxnId="{B589CAF0-0FBC-134C-A8CA-406D3D8C18A7}">
      <dgm:prSet/>
      <dgm:spPr/>
      <dgm:t>
        <a:bodyPr/>
        <a:lstStyle/>
        <a:p>
          <a:endParaRPr lang="en-US"/>
        </a:p>
      </dgm:t>
    </dgm:pt>
    <dgm:pt modelId="{7DCE7A12-8DFC-D84E-8D14-5DC31313915B}" type="pres">
      <dgm:prSet presAssocID="{8A73C50D-D817-A848-9958-3A72620CF61B}" presName="linearFlow" presStyleCnt="0">
        <dgm:presLayoutVars>
          <dgm:resizeHandles val="exact"/>
        </dgm:presLayoutVars>
      </dgm:prSet>
      <dgm:spPr/>
      <dgm:t>
        <a:bodyPr/>
        <a:lstStyle/>
        <a:p>
          <a:endParaRPr lang="en-US"/>
        </a:p>
      </dgm:t>
    </dgm:pt>
    <dgm:pt modelId="{2839BA78-D4D6-2344-96D1-5D7DE0432E75}" type="pres">
      <dgm:prSet presAssocID="{5BBF1CAA-C63C-2B42-A0E7-DE7408345491}" presName="node" presStyleLbl="node1" presStyleIdx="0" presStyleCnt="3">
        <dgm:presLayoutVars>
          <dgm:bulletEnabled val="1"/>
        </dgm:presLayoutVars>
      </dgm:prSet>
      <dgm:spPr/>
      <dgm:t>
        <a:bodyPr/>
        <a:lstStyle/>
        <a:p>
          <a:endParaRPr lang="en-US"/>
        </a:p>
      </dgm:t>
    </dgm:pt>
    <dgm:pt modelId="{04108652-00E5-CF47-8967-FBC027388D3F}" type="pres">
      <dgm:prSet presAssocID="{7E61CCCC-AC1C-1340-8B37-552D882397EE}" presName="sibTrans" presStyleLbl="sibTrans2D1" presStyleIdx="0" presStyleCnt="2"/>
      <dgm:spPr/>
      <dgm:t>
        <a:bodyPr/>
        <a:lstStyle/>
        <a:p>
          <a:endParaRPr lang="en-US"/>
        </a:p>
      </dgm:t>
    </dgm:pt>
    <dgm:pt modelId="{8C397919-BC18-284B-A56F-11ADB3B92F73}" type="pres">
      <dgm:prSet presAssocID="{7E61CCCC-AC1C-1340-8B37-552D882397EE}" presName="connectorText" presStyleLbl="sibTrans2D1" presStyleIdx="0" presStyleCnt="2"/>
      <dgm:spPr/>
      <dgm:t>
        <a:bodyPr/>
        <a:lstStyle/>
        <a:p>
          <a:endParaRPr lang="en-US"/>
        </a:p>
      </dgm:t>
    </dgm:pt>
    <dgm:pt modelId="{BDFF2678-17DB-314D-A6D5-9D403C5AB64A}" type="pres">
      <dgm:prSet presAssocID="{F716FA45-79B8-D148-B964-D4890E7BDE81}" presName="node" presStyleLbl="node1" presStyleIdx="1" presStyleCnt="3">
        <dgm:presLayoutVars>
          <dgm:bulletEnabled val="1"/>
        </dgm:presLayoutVars>
      </dgm:prSet>
      <dgm:spPr/>
      <dgm:t>
        <a:bodyPr/>
        <a:lstStyle/>
        <a:p>
          <a:endParaRPr lang="en-US"/>
        </a:p>
      </dgm:t>
    </dgm:pt>
    <dgm:pt modelId="{5DE315F8-9D24-0A49-ABC6-94C5B2EDAAAF}" type="pres">
      <dgm:prSet presAssocID="{AD45920C-BFB8-744F-9FA8-8E0BB54C372E}" presName="sibTrans" presStyleLbl="sibTrans2D1" presStyleIdx="1" presStyleCnt="2"/>
      <dgm:spPr/>
      <dgm:t>
        <a:bodyPr/>
        <a:lstStyle/>
        <a:p>
          <a:endParaRPr lang="en-US"/>
        </a:p>
      </dgm:t>
    </dgm:pt>
    <dgm:pt modelId="{6E017AD5-9FF4-704F-BA62-FAF7AB6FF3F2}" type="pres">
      <dgm:prSet presAssocID="{AD45920C-BFB8-744F-9FA8-8E0BB54C372E}" presName="connectorText" presStyleLbl="sibTrans2D1" presStyleIdx="1" presStyleCnt="2"/>
      <dgm:spPr/>
      <dgm:t>
        <a:bodyPr/>
        <a:lstStyle/>
        <a:p>
          <a:endParaRPr lang="en-US"/>
        </a:p>
      </dgm:t>
    </dgm:pt>
    <dgm:pt modelId="{A146E489-32FF-1F4C-9C70-26C30E8ECCF0}" type="pres">
      <dgm:prSet presAssocID="{4BEBEB67-89F0-D84E-89A2-C8877923B561}" presName="node" presStyleLbl="node1" presStyleIdx="2" presStyleCnt="3">
        <dgm:presLayoutVars>
          <dgm:bulletEnabled val="1"/>
        </dgm:presLayoutVars>
      </dgm:prSet>
      <dgm:spPr/>
      <dgm:t>
        <a:bodyPr/>
        <a:lstStyle/>
        <a:p>
          <a:endParaRPr lang="en-US"/>
        </a:p>
      </dgm:t>
    </dgm:pt>
  </dgm:ptLst>
  <dgm:cxnLst>
    <dgm:cxn modelId="{C59B2C8D-A56F-8E4E-BD7A-A6416F0C9FCA}" type="presOf" srcId="{4BEBEB67-89F0-D84E-89A2-C8877923B561}" destId="{A146E489-32FF-1F4C-9C70-26C30E8ECCF0}" srcOrd="0" destOrd="0" presId="urn:microsoft.com/office/officeart/2005/8/layout/process2"/>
    <dgm:cxn modelId="{5AC41776-7C24-7047-B788-FB6FCBD6B57A}" type="presOf" srcId="{8A73C50D-D817-A848-9958-3A72620CF61B}" destId="{7DCE7A12-8DFC-D84E-8D14-5DC31313915B}" srcOrd="0" destOrd="0" presId="urn:microsoft.com/office/officeart/2005/8/layout/process2"/>
    <dgm:cxn modelId="{52BD2C7C-911C-4949-8012-FDB15703DA15}" srcId="{8A73C50D-D817-A848-9958-3A72620CF61B}" destId="{F716FA45-79B8-D148-B964-D4890E7BDE81}" srcOrd="1" destOrd="0" parTransId="{CCD5124B-A623-F241-8AC7-CD1C91EBB236}" sibTransId="{AD45920C-BFB8-744F-9FA8-8E0BB54C372E}"/>
    <dgm:cxn modelId="{0B27971E-D2D1-B049-BD7E-99893B45198A}" type="presOf" srcId="{5BBF1CAA-C63C-2B42-A0E7-DE7408345491}" destId="{2839BA78-D4D6-2344-96D1-5D7DE0432E75}" srcOrd="0" destOrd="0" presId="urn:microsoft.com/office/officeart/2005/8/layout/process2"/>
    <dgm:cxn modelId="{B589CAF0-0FBC-134C-A8CA-406D3D8C18A7}" srcId="{8A73C50D-D817-A848-9958-3A72620CF61B}" destId="{4BEBEB67-89F0-D84E-89A2-C8877923B561}" srcOrd="2" destOrd="0" parTransId="{6A695433-CB14-AD48-ABB9-B386766AAE74}" sibTransId="{D77D0CFF-1BA6-EB46-8C4B-855608AFB4FE}"/>
    <dgm:cxn modelId="{441F42B0-9E98-E744-8359-98441E64D6C5}" srcId="{8A73C50D-D817-A848-9958-3A72620CF61B}" destId="{5BBF1CAA-C63C-2B42-A0E7-DE7408345491}" srcOrd="0" destOrd="0" parTransId="{3ACB3E9A-9F4F-6D49-9304-886B1588F054}" sibTransId="{7E61CCCC-AC1C-1340-8B37-552D882397EE}"/>
    <dgm:cxn modelId="{75C53C9A-C9C0-8C46-BCE5-3F8D676AAD2F}" type="presOf" srcId="{7E61CCCC-AC1C-1340-8B37-552D882397EE}" destId="{04108652-00E5-CF47-8967-FBC027388D3F}" srcOrd="0" destOrd="0" presId="urn:microsoft.com/office/officeart/2005/8/layout/process2"/>
    <dgm:cxn modelId="{A19A6952-04D5-7F48-BD0E-A558D2B67510}" type="presOf" srcId="{7E61CCCC-AC1C-1340-8B37-552D882397EE}" destId="{8C397919-BC18-284B-A56F-11ADB3B92F73}" srcOrd="1" destOrd="0" presId="urn:microsoft.com/office/officeart/2005/8/layout/process2"/>
    <dgm:cxn modelId="{FEF8D7FC-5938-E443-9D37-AFC21EA2A974}" type="presOf" srcId="{AD45920C-BFB8-744F-9FA8-8E0BB54C372E}" destId="{5DE315F8-9D24-0A49-ABC6-94C5B2EDAAAF}" srcOrd="0" destOrd="0" presId="urn:microsoft.com/office/officeart/2005/8/layout/process2"/>
    <dgm:cxn modelId="{8324FCEA-6114-6A48-A3C6-3D38BA13AA7D}" type="presOf" srcId="{F716FA45-79B8-D148-B964-D4890E7BDE81}" destId="{BDFF2678-17DB-314D-A6D5-9D403C5AB64A}" srcOrd="0" destOrd="0" presId="urn:microsoft.com/office/officeart/2005/8/layout/process2"/>
    <dgm:cxn modelId="{BDFAAB45-8AC0-7442-BFE5-BA4475A6B4B7}" type="presOf" srcId="{AD45920C-BFB8-744F-9FA8-8E0BB54C372E}" destId="{6E017AD5-9FF4-704F-BA62-FAF7AB6FF3F2}" srcOrd="1" destOrd="0" presId="urn:microsoft.com/office/officeart/2005/8/layout/process2"/>
    <dgm:cxn modelId="{6E6E74FF-DDFC-A44B-A8B9-B0C811A00D00}" type="presParOf" srcId="{7DCE7A12-8DFC-D84E-8D14-5DC31313915B}" destId="{2839BA78-D4D6-2344-96D1-5D7DE0432E75}" srcOrd="0" destOrd="0" presId="urn:microsoft.com/office/officeart/2005/8/layout/process2"/>
    <dgm:cxn modelId="{E55DF434-E6D5-9545-B22B-9692EAC58D01}" type="presParOf" srcId="{7DCE7A12-8DFC-D84E-8D14-5DC31313915B}" destId="{04108652-00E5-CF47-8967-FBC027388D3F}" srcOrd="1" destOrd="0" presId="urn:microsoft.com/office/officeart/2005/8/layout/process2"/>
    <dgm:cxn modelId="{210E27C9-06C6-5D45-AC16-B29A89B20C8C}" type="presParOf" srcId="{04108652-00E5-CF47-8967-FBC027388D3F}" destId="{8C397919-BC18-284B-A56F-11ADB3B92F73}" srcOrd="0" destOrd="0" presId="urn:microsoft.com/office/officeart/2005/8/layout/process2"/>
    <dgm:cxn modelId="{54CB7FE2-1505-8143-A213-1D6CE73EC533}" type="presParOf" srcId="{7DCE7A12-8DFC-D84E-8D14-5DC31313915B}" destId="{BDFF2678-17DB-314D-A6D5-9D403C5AB64A}" srcOrd="2" destOrd="0" presId="urn:microsoft.com/office/officeart/2005/8/layout/process2"/>
    <dgm:cxn modelId="{87AEEA0D-08CB-C349-A5C8-6C81923A3CBD}" type="presParOf" srcId="{7DCE7A12-8DFC-D84E-8D14-5DC31313915B}" destId="{5DE315F8-9D24-0A49-ABC6-94C5B2EDAAAF}" srcOrd="3" destOrd="0" presId="urn:microsoft.com/office/officeart/2005/8/layout/process2"/>
    <dgm:cxn modelId="{6AC75F98-3064-E440-984F-B6987D68B691}" type="presParOf" srcId="{5DE315F8-9D24-0A49-ABC6-94C5B2EDAAAF}" destId="{6E017AD5-9FF4-704F-BA62-FAF7AB6FF3F2}" srcOrd="0" destOrd="0" presId="urn:microsoft.com/office/officeart/2005/8/layout/process2"/>
    <dgm:cxn modelId="{033C29F4-665E-5F43-8F35-F254DCAAD553}" type="presParOf" srcId="{7DCE7A12-8DFC-D84E-8D14-5DC31313915B}" destId="{A146E489-32FF-1F4C-9C70-26C30E8ECCF0}"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B81D3D-9FBB-184D-A0CF-E091D8DA088B}" type="doc">
      <dgm:prSet loTypeId="urn:microsoft.com/office/officeart/2005/8/layout/process2" loCatId="" qsTypeId="urn:microsoft.com/office/officeart/2005/8/quickstyle/simple4" qsCatId="simple" csTypeId="urn:microsoft.com/office/officeart/2005/8/colors/accent1_2" csCatId="accent1" phldr="1"/>
      <dgm:spPr/>
    </dgm:pt>
    <dgm:pt modelId="{02D476EA-DE62-CA44-9C4F-0BED12723BDF}">
      <dgm:prSet phldrT="[Text]"/>
      <dgm:spPr/>
      <dgm:t>
        <a:bodyPr/>
        <a:lstStyle/>
        <a:p>
          <a:r>
            <a:rPr lang="en-US" dirty="0" smtClean="0"/>
            <a:t>P8: “So it makes me question myself with the delivery of the corrective action. This is all in consultation with my senior leaders, human resources, and other departments. </a:t>
          </a:r>
          <a:r>
            <a:rPr lang="is-IS" dirty="0" smtClean="0"/>
            <a:t>…HR takes a look at how we handle similar situations in other areas that I may not know about and what type of disciplinary action cam down for the employee.”</a:t>
          </a:r>
          <a:endParaRPr lang="en-US" dirty="0"/>
        </a:p>
      </dgm:t>
    </dgm:pt>
    <dgm:pt modelId="{B864C3AB-893B-8C4C-B2BD-272A080BFCAD}" type="parTrans" cxnId="{C8317945-0614-7A4D-A2EE-4B8628F6CB32}">
      <dgm:prSet/>
      <dgm:spPr/>
      <dgm:t>
        <a:bodyPr/>
        <a:lstStyle/>
        <a:p>
          <a:endParaRPr lang="en-US"/>
        </a:p>
      </dgm:t>
    </dgm:pt>
    <dgm:pt modelId="{79A44FBE-530B-1549-AF32-4F98E633DC63}" type="sibTrans" cxnId="{C8317945-0614-7A4D-A2EE-4B8628F6CB32}">
      <dgm:prSet/>
      <dgm:spPr/>
      <dgm:t>
        <a:bodyPr/>
        <a:lstStyle/>
        <a:p>
          <a:endParaRPr lang="en-US"/>
        </a:p>
      </dgm:t>
    </dgm:pt>
    <dgm:pt modelId="{F4EACA4A-C549-FB43-880E-5EB683EB179F}">
      <dgm:prSet phldrT="[Text]"/>
      <dgm:spPr/>
      <dgm:t>
        <a:bodyPr/>
        <a:lstStyle/>
        <a:p>
          <a:r>
            <a:rPr lang="en-US" dirty="0" smtClean="0"/>
            <a:t>Collaborating and communicating with others to ensure disciplinary action is fair and just for the employee.</a:t>
          </a:r>
          <a:endParaRPr lang="en-US" dirty="0"/>
        </a:p>
      </dgm:t>
    </dgm:pt>
    <dgm:pt modelId="{646D678B-09B7-3746-849C-3843E6B68823}" type="parTrans" cxnId="{F0C8583D-40A9-1847-AB0F-34AA3EF92946}">
      <dgm:prSet/>
      <dgm:spPr/>
      <dgm:t>
        <a:bodyPr/>
        <a:lstStyle/>
        <a:p>
          <a:endParaRPr lang="en-US"/>
        </a:p>
      </dgm:t>
    </dgm:pt>
    <dgm:pt modelId="{E91B8896-AF5A-CA45-8E08-629E630443CF}" type="sibTrans" cxnId="{F0C8583D-40A9-1847-AB0F-34AA3EF92946}">
      <dgm:prSet/>
      <dgm:spPr/>
      <dgm:t>
        <a:bodyPr/>
        <a:lstStyle/>
        <a:p>
          <a:endParaRPr lang="en-US"/>
        </a:p>
      </dgm:t>
    </dgm:pt>
    <dgm:pt modelId="{6EF04CDD-64D6-9343-8217-5636BC8DEECC}">
      <dgm:prSet phldrT="[Text]"/>
      <dgm:spPr/>
      <dgm:t>
        <a:bodyPr/>
        <a:lstStyle/>
        <a:p>
          <a:r>
            <a:rPr lang="en-US" dirty="0" smtClean="0"/>
            <a:t>Managing just practices</a:t>
          </a:r>
          <a:endParaRPr lang="en-US" dirty="0"/>
        </a:p>
      </dgm:t>
    </dgm:pt>
    <dgm:pt modelId="{90DACD6B-6337-9146-9C4C-F2213211AD1C}" type="parTrans" cxnId="{462896A0-A0D6-F940-811C-4E5F25C6263A}">
      <dgm:prSet/>
      <dgm:spPr/>
      <dgm:t>
        <a:bodyPr/>
        <a:lstStyle/>
        <a:p>
          <a:endParaRPr lang="en-US"/>
        </a:p>
      </dgm:t>
    </dgm:pt>
    <dgm:pt modelId="{A9D96BDC-9269-EB41-A562-E685B36B1488}" type="sibTrans" cxnId="{462896A0-A0D6-F940-811C-4E5F25C6263A}">
      <dgm:prSet/>
      <dgm:spPr/>
      <dgm:t>
        <a:bodyPr/>
        <a:lstStyle/>
        <a:p>
          <a:endParaRPr lang="en-US"/>
        </a:p>
      </dgm:t>
    </dgm:pt>
    <dgm:pt modelId="{FAA4C2CA-6AA9-1943-9635-833ABD9EA77A}" type="pres">
      <dgm:prSet presAssocID="{17B81D3D-9FBB-184D-A0CF-E091D8DA088B}" presName="linearFlow" presStyleCnt="0">
        <dgm:presLayoutVars>
          <dgm:resizeHandles val="exact"/>
        </dgm:presLayoutVars>
      </dgm:prSet>
      <dgm:spPr/>
    </dgm:pt>
    <dgm:pt modelId="{5504A139-3A35-8C40-A0D9-1D9CB05D82B7}" type="pres">
      <dgm:prSet presAssocID="{02D476EA-DE62-CA44-9C4F-0BED12723BDF}" presName="node" presStyleLbl="node1" presStyleIdx="0" presStyleCnt="3">
        <dgm:presLayoutVars>
          <dgm:bulletEnabled val="1"/>
        </dgm:presLayoutVars>
      </dgm:prSet>
      <dgm:spPr/>
      <dgm:t>
        <a:bodyPr/>
        <a:lstStyle/>
        <a:p>
          <a:endParaRPr lang="en-US"/>
        </a:p>
      </dgm:t>
    </dgm:pt>
    <dgm:pt modelId="{57DE2C85-772B-094A-9280-D2533B9A3CC5}" type="pres">
      <dgm:prSet presAssocID="{79A44FBE-530B-1549-AF32-4F98E633DC63}" presName="sibTrans" presStyleLbl="sibTrans2D1" presStyleIdx="0" presStyleCnt="2"/>
      <dgm:spPr/>
      <dgm:t>
        <a:bodyPr/>
        <a:lstStyle/>
        <a:p>
          <a:endParaRPr lang="en-US"/>
        </a:p>
      </dgm:t>
    </dgm:pt>
    <dgm:pt modelId="{7B4AEED9-9363-5D44-BDF8-3AB770C79A51}" type="pres">
      <dgm:prSet presAssocID="{79A44FBE-530B-1549-AF32-4F98E633DC63}" presName="connectorText" presStyleLbl="sibTrans2D1" presStyleIdx="0" presStyleCnt="2"/>
      <dgm:spPr/>
      <dgm:t>
        <a:bodyPr/>
        <a:lstStyle/>
        <a:p>
          <a:endParaRPr lang="en-US"/>
        </a:p>
      </dgm:t>
    </dgm:pt>
    <dgm:pt modelId="{D9354C24-76B3-2848-9722-5189513C54F6}" type="pres">
      <dgm:prSet presAssocID="{F4EACA4A-C549-FB43-880E-5EB683EB179F}" presName="node" presStyleLbl="node1" presStyleIdx="1" presStyleCnt="3">
        <dgm:presLayoutVars>
          <dgm:bulletEnabled val="1"/>
        </dgm:presLayoutVars>
      </dgm:prSet>
      <dgm:spPr/>
      <dgm:t>
        <a:bodyPr/>
        <a:lstStyle/>
        <a:p>
          <a:endParaRPr lang="en-US"/>
        </a:p>
      </dgm:t>
    </dgm:pt>
    <dgm:pt modelId="{19DD2626-6497-D349-BED2-EFB5C5422FA9}" type="pres">
      <dgm:prSet presAssocID="{E91B8896-AF5A-CA45-8E08-629E630443CF}" presName="sibTrans" presStyleLbl="sibTrans2D1" presStyleIdx="1" presStyleCnt="2"/>
      <dgm:spPr/>
      <dgm:t>
        <a:bodyPr/>
        <a:lstStyle/>
        <a:p>
          <a:endParaRPr lang="en-US"/>
        </a:p>
      </dgm:t>
    </dgm:pt>
    <dgm:pt modelId="{6153869F-4192-8B44-81E4-2C2694B7744F}" type="pres">
      <dgm:prSet presAssocID="{E91B8896-AF5A-CA45-8E08-629E630443CF}" presName="connectorText" presStyleLbl="sibTrans2D1" presStyleIdx="1" presStyleCnt="2"/>
      <dgm:spPr/>
      <dgm:t>
        <a:bodyPr/>
        <a:lstStyle/>
        <a:p>
          <a:endParaRPr lang="en-US"/>
        </a:p>
      </dgm:t>
    </dgm:pt>
    <dgm:pt modelId="{3E3A7719-8748-F245-9758-90D168C27651}" type="pres">
      <dgm:prSet presAssocID="{6EF04CDD-64D6-9343-8217-5636BC8DEECC}" presName="node" presStyleLbl="node1" presStyleIdx="2" presStyleCnt="3">
        <dgm:presLayoutVars>
          <dgm:bulletEnabled val="1"/>
        </dgm:presLayoutVars>
      </dgm:prSet>
      <dgm:spPr/>
      <dgm:t>
        <a:bodyPr/>
        <a:lstStyle/>
        <a:p>
          <a:endParaRPr lang="en-US"/>
        </a:p>
      </dgm:t>
    </dgm:pt>
  </dgm:ptLst>
  <dgm:cxnLst>
    <dgm:cxn modelId="{374CE5CD-0F70-5E49-9903-BAFE0C40B905}" type="presOf" srcId="{02D476EA-DE62-CA44-9C4F-0BED12723BDF}" destId="{5504A139-3A35-8C40-A0D9-1D9CB05D82B7}" srcOrd="0" destOrd="0" presId="urn:microsoft.com/office/officeart/2005/8/layout/process2"/>
    <dgm:cxn modelId="{5C428482-0E79-8A4C-89E2-C51B80C8D56D}" type="presOf" srcId="{17B81D3D-9FBB-184D-A0CF-E091D8DA088B}" destId="{FAA4C2CA-6AA9-1943-9635-833ABD9EA77A}" srcOrd="0" destOrd="0" presId="urn:microsoft.com/office/officeart/2005/8/layout/process2"/>
    <dgm:cxn modelId="{44E1D9C8-14EF-9441-BBEA-69C93897F511}" type="presOf" srcId="{79A44FBE-530B-1549-AF32-4F98E633DC63}" destId="{57DE2C85-772B-094A-9280-D2533B9A3CC5}" srcOrd="0" destOrd="0" presId="urn:microsoft.com/office/officeart/2005/8/layout/process2"/>
    <dgm:cxn modelId="{462896A0-A0D6-F940-811C-4E5F25C6263A}" srcId="{17B81D3D-9FBB-184D-A0CF-E091D8DA088B}" destId="{6EF04CDD-64D6-9343-8217-5636BC8DEECC}" srcOrd="2" destOrd="0" parTransId="{90DACD6B-6337-9146-9C4C-F2213211AD1C}" sibTransId="{A9D96BDC-9269-EB41-A562-E685B36B1488}"/>
    <dgm:cxn modelId="{4BFC771C-465C-984D-9411-71F32175FD37}" type="presOf" srcId="{E91B8896-AF5A-CA45-8E08-629E630443CF}" destId="{6153869F-4192-8B44-81E4-2C2694B7744F}" srcOrd="1" destOrd="0" presId="urn:microsoft.com/office/officeart/2005/8/layout/process2"/>
    <dgm:cxn modelId="{6F4CDB03-0C99-A84E-AF59-9B1CCF631E7A}" type="presOf" srcId="{F4EACA4A-C549-FB43-880E-5EB683EB179F}" destId="{D9354C24-76B3-2848-9722-5189513C54F6}" srcOrd="0" destOrd="0" presId="urn:microsoft.com/office/officeart/2005/8/layout/process2"/>
    <dgm:cxn modelId="{F5056FBB-E758-3545-83E3-ACE51169F6BE}" type="presOf" srcId="{79A44FBE-530B-1549-AF32-4F98E633DC63}" destId="{7B4AEED9-9363-5D44-BDF8-3AB770C79A51}" srcOrd="1" destOrd="0" presId="urn:microsoft.com/office/officeart/2005/8/layout/process2"/>
    <dgm:cxn modelId="{219D3895-D6C0-0649-A60E-391AD21D320D}" type="presOf" srcId="{6EF04CDD-64D6-9343-8217-5636BC8DEECC}" destId="{3E3A7719-8748-F245-9758-90D168C27651}" srcOrd="0" destOrd="0" presId="urn:microsoft.com/office/officeart/2005/8/layout/process2"/>
    <dgm:cxn modelId="{C8317945-0614-7A4D-A2EE-4B8628F6CB32}" srcId="{17B81D3D-9FBB-184D-A0CF-E091D8DA088B}" destId="{02D476EA-DE62-CA44-9C4F-0BED12723BDF}" srcOrd="0" destOrd="0" parTransId="{B864C3AB-893B-8C4C-B2BD-272A080BFCAD}" sibTransId="{79A44FBE-530B-1549-AF32-4F98E633DC63}"/>
    <dgm:cxn modelId="{F0C8583D-40A9-1847-AB0F-34AA3EF92946}" srcId="{17B81D3D-9FBB-184D-A0CF-E091D8DA088B}" destId="{F4EACA4A-C549-FB43-880E-5EB683EB179F}" srcOrd="1" destOrd="0" parTransId="{646D678B-09B7-3746-849C-3843E6B68823}" sibTransId="{E91B8896-AF5A-CA45-8E08-629E630443CF}"/>
    <dgm:cxn modelId="{D38A1FFE-E1C6-8641-BB28-153281BA6701}" type="presOf" srcId="{E91B8896-AF5A-CA45-8E08-629E630443CF}" destId="{19DD2626-6497-D349-BED2-EFB5C5422FA9}" srcOrd="0" destOrd="0" presId="urn:microsoft.com/office/officeart/2005/8/layout/process2"/>
    <dgm:cxn modelId="{EE22E15F-A02D-AB49-BB10-9BBF87FC8336}" type="presParOf" srcId="{FAA4C2CA-6AA9-1943-9635-833ABD9EA77A}" destId="{5504A139-3A35-8C40-A0D9-1D9CB05D82B7}" srcOrd="0" destOrd="0" presId="urn:microsoft.com/office/officeart/2005/8/layout/process2"/>
    <dgm:cxn modelId="{C19EF83C-D537-F146-8F8F-4038AAF45544}" type="presParOf" srcId="{FAA4C2CA-6AA9-1943-9635-833ABD9EA77A}" destId="{57DE2C85-772B-094A-9280-D2533B9A3CC5}" srcOrd="1" destOrd="0" presId="urn:microsoft.com/office/officeart/2005/8/layout/process2"/>
    <dgm:cxn modelId="{CF48787B-09ED-254E-AE1B-FEE663D62027}" type="presParOf" srcId="{57DE2C85-772B-094A-9280-D2533B9A3CC5}" destId="{7B4AEED9-9363-5D44-BDF8-3AB770C79A51}" srcOrd="0" destOrd="0" presId="urn:microsoft.com/office/officeart/2005/8/layout/process2"/>
    <dgm:cxn modelId="{D7AC2F3F-A2FB-D547-990D-6235EE655021}" type="presParOf" srcId="{FAA4C2CA-6AA9-1943-9635-833ABD9EA77A}" destId="{D9354C24-76B3-2848-9722-5189513C54F6}" srcOrd="2" destOrd="0" presId="urn:microsoft.com/office/officeart/2005/8/layout/process2"/>
    <dgm:cxn modelId="{7EF06E17-0F3A-EC4A-BD9C-9B2BE3FF097A}" type="presParOf" srcId="{FAA4C2CA-6AA9-1943-9635-833ABD9EA77A}" destId="{19DD2626-6497-D349-BED2-EFB5C5422FA9}" srcOrd="3" destOrd="0" presId="urn:microsoft.com/office/officeart/2005/8/layout/process2"/>
    <dgm:cxn modelId="{5AD36EF4-CF92-5E48-AFB9-024557B1C49F}" type="presParOf" srcId="{19DD2626-6497-D349-BED2-EFB5C5422FA9}" destId="{6153869F-4192-8B44-81E4-2C2694B7744F}" srcOrd="0" destOrd="0" presId="urn:microsoft.com/office/officeart/2005/8/layout/process2"/>
    <dgm:cxn modelId="{AC323603-A715-1042-89AB-51D8958B9EB6}" type="presParOf" srcId="{FAA4C2CA-6AA9-1943-9635-833ABD9EA77A}" destId="{3E3A7719-8748-F245-9758-90D168C27651}"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9A1635-9BB9-2E4C-A39B-43AF17A7C153}" type="doc">
      <dgm:prSet loTypeId="urn:microsoft.com/office/officeart/2005/8/layout/process2" loCatId="" qsTypeId="urn:microsoft.com/office/officeart/2005/8/quickstyle/simple4" qsCatId="simple" csTypeId="urn:microsoft.com/office/officeart/2005/8/colors/accent1_2" csCatId="accent1" phldr="1"/>
      <dgm:spPr/>
    </dgm:pt>
    <dgm:pt modelId="{F7D5D97E-1F3A-5D4D-A22E-296CD3A23A9E}">
      <dgm:prSet phldrT="[Text]"/>
      <dgm:spPr/>
      <dgm:t>
        <a:bodyPr/>
        <a:lstStyle/>
        <a:p>
          <a:r>
            <a:rPr lang="en-US" dirty="0" smtClean="0"/>
            <a:t>P1: “Like for instance with the </a:t>
          </a:r>
          <a:r>
            <a:rPr lang="en-US" dirty="0" err="1" smtClean="0"/>
            <a:t>Cath</a:t>
          </a:r>
          <a:r>
            <a:rPr lang="en-US" dirty="0" smtClean="0"/>
            <a:t> lab, we have patients in the outpatient lab that need to stay overnight because they had an intervention for their heart. We may not have discharges that we don’t have capacity for yet. So I have asked them to hold those patients for a little bit until we have the discharges.”</a:t>
          </a:r>
          <a:endParaRPr lang="en-US" dirty="0"/>
        </a:p>
      </dgm:t>
    </dgm:pt>
    <dgm:pt modelId="{D0067C8E-2F14-B849-ABC6-C03876E2DB62}" type="parTrans" cxnId="{302E125F-0A8C-9142-BB13-3E7C9AEA3B34}">
      <dgm:prSet/>
      <dgm:spPr/>
      <dgm:t>
        <a:bodyPr/>
        <a:lstStyle/>
        <a:p>
          <a:endParaRPr lang="en-US"/>
        </a:p>
      </dgm:t>
    </dgm:pt>
    <dgm:pt modelId="{4D544912-24DB-424F-AE3E-097F505945EA}" type="sibTrans" cxnId="{302E125F-0A8C-9142-BB13-3E7C9AEA3B34}">
      <dgm:prSet/>
      <dgm:spPr/>
      <dgm:t>
        <a:bodyPr/>
        <a:lstStyle/>
        <a:p>
          <a:endParaRPr lang="en-US"/>
        </a:p>
      </dgm:t>
    </dgm:pt>
    <dgm:pt modelId="{C5CE84C5-5F4C-0349-9B30-4F6769203DC5}">
      <dgm:prSet phldrT="[Text]"/>
      <dgm:spPr/>
      <dgm:t>
        <a:bodyPr/>
        <a:lstStyle/>
        <a:p>
          <a:r>
            <a:rPr lang="en-US" dirty="0" smtClean="0"/>
            <a:t>Balancing compromises</a:t>
          </a:r>
          <a:endParaRPr lang="en-US" dirty="0"/>
        </a:p>
      </dgm:t>
    </dgm:pt>
    <dgm:pt modelId="{5589345B-1062-6A46-9084-A63745367464}" type="parTrans" cxnId="{72F77E94-EF7C-EC4C-B2B6-4F03B93B4BBA}">
      <dgm:prSet/>
      <dgm:spPr/>
      <dgm:t>
        <a:bodyPr/>
        <a:lstStyle/>
        <a:p>
          <a:endParaRPr lang="en-US"/>
        </a:p>
      </dgm:t>
    </dgm:pt>
    <dgm:pt modelId="{58C6F4CD-8152-3245-84AA-C7E74021DF6E}" type="sibTrans" cxnId="{72F77E94-EF7C-EC4C-B2B6-4F03B93B4BBA}">
      <dgm:prSet/>
      <dgm:spPr/>
      <dgm:t>
        <a:bodyPr/>
        <a:lstStyle/>
        <a:p>
          <a:endParaRPr lang="en-US"/>
        </a:p>
      </dgm:t>
    </dgm:pt>
    <dgm:pt modelId="{B1EE5317-602B-9342-917A-F682EF2D0255}">
      <dgm:prSet phldrT="[Text]"/>
      <dgm:spPr/>
      <dgm:t>
        <a:bodyPr/>
        <a:lstStyle/>
        <a:p>
          <a:r>
            <a:rPr lang="en-US" dirty="0" smtClean="0"/>
            <a:t>Balancing safety concerns with resource constraints</a:t>
          </a:r>
          <a:endParaRPr lang="en-US" dirty="0"/>
        </a:p>
      </dgm:t>
    </dgm:pt>
    <dgm:pt modelId="{76F5AE27-F604-3B4B-9527-63A909E33D65}" type="parTrans" cxnId="{260FAD6D-EA54-064A-B66E-9CBAC1EDDBAA}">
      <dgm:prSet/>
      <dgm:spPr/>
      <dgm:t>
        <a:bodyPr/>
        <a:lstStyle/>
        <a:p>
          <a:endParaRPr lang="en-US"/>
        </a:p>
      </dgm:t>
    </dgm:pt>
    <dgm:pt modelId="{A200B4E5-BCAF-4C4B-9A52-7C21E4F68441}" type="sibTrans" cxnId="{260FAD6D-EA54-064A-B66E-9CBAC1EDDBAA}">
      <dgm:prSet/>
      <dgm:spPr/>
      <dgm:t>
        <a:bodyPr/>
        <a:lstStyle/>
        <a:p>
          <a:endParaRPr lang="en-US"/>
        </a:p>
      </dgm:t>
    </dgm:pt>
    <dgm:pt modelId="{AFB961C9-5FD0-594C-8B93-151222079137}" type="pres">
      <dgm:prSet presAssocID="{5F9A1635-9BB9-2E4C-A39B-43AF17A7C153}" presName="linearFlow" presStyleCnt="0">
        <dgm:presLayoutVars>
          <dgm:resizeHandles val="exact"/>
        </dgm:presLayoutVars>
      </dgm:prSet>
      <dgm:spPr/>
    </dgm:pt>
    <dgm:pt modelId="{66A234D7-7952-7146-A75E-23E46E849A40}" type="pres">
      <dgm:prSet presAssocID="{F7D5D97E-1F3A-5D4D-A22E-296CD3A23A9E}" presName="node" presStyleLbl="node1" presStyleIdx="0" presStyleCnt="3">
        <dgm:presLayoutVars>
          <dgm:bulletEnabled val="1"/>
        </dgm:presLayoutVars>
      </dgm:prSet>
      <dgm:spPr/>
      <dgm:t>
        <a:bodyPr/>
        <a:lstStyle/>
        <a:p>
          <a:endParaRPr lang="en-US"/>
        </a:p>
      </dgm:t>
    </dgm:pt>
    <dgm:pt modelId="{BD60CDE2-1BCD-FE49-8743-C670FD0820E2}" type="pres">
      <dgm:prSet presAssocID="{4D544912-24DB-424F-AE3E-097F505945EA}" presName="sibTrans" presStyleLbl="sibTrans2D1" presStyleIdx="0" presStyleCnt="2"/>
      <dgm:spPr/>
      <dgm:t>
        <a:bodyPr/>
        <a:lstStyle/>
        <a:p>
          <a:endParaRPr lang="en-US"/>
        </a:p>
      </dgm:t>
    </dgm:pt>
    <dgm:pt modelId="{37EC6E66-061E-2E4C-8819-14DF7CFB0857}" type="pres">
      <dgm:prSet presAssocID="{4D544912-24DB-424F-AE3E-097F505945EA}" presName="connectorText" presStyleLbl="sibTrans2D1" presStyleIdx="0" presStyleCnt="2"/>
      <dgm:spPr/>
      <dgm:t>
        <a:bodyPr/>
        <a:lstStyle/>
        <a:p>
          <a:endParaRPr lang="en-US"/>
        </a:p>
      </dgm:t>
    </dgm:pt>
    <dgm:pt modelId="{999673F7-BD41-914C-9350-D354A5142DED}" type="pres">
      <dgm:prSet presAssocID="{B1EE5317-602B-9342-917A-F682EF2D0255}" presName="node" presStyleLbl="node1" presStyleIdx="1" presStyleCnt="3">
        <dgm:presLayoutVars>
          <dgm:bulletEnabled val="1"/>
        </dgm:presLayoutVars>
      </dgm:prSet>
      <dgm:spPr/>
      <dgm:t>
        <a:bodyPr/>
        <a:lstStyle/>
        <a:p>
          <a:endParaRPr lang="en-US"/>
        </a:p>
      </dgm:t>
    </dgm:pt>
    <dgm:pt modelId="{8DD62776-1C73-5B4D-836C-6C19F7040B0F}" type="pres">
      <dgm:prSet presAssocID="{A200B4E5-BCAF-4C4B-9A52-7C21E4F68441}" presName="sibTrans" presStyleLbl="sibTrans2D1" presStyleIdx="1" presStyleCnt="2"/>
      <dgm:spPr/>
      <dgm:t>
        <a:bodyPr/>
        <a:lstStyle/>
        <a:p>
          <a:endParaRPr lang="en-US"/>
        </a:p>
      </dgm:t>
    </dgm:pt>
    <dgm:pt modelId="{5B817C37-2A37-AA48-B58A-DA95D9A87694}" type="pres">
      <dgm:prSet presAssocID="{A200B4E5-BCAF-4C4B-9A52-7C21E4F68441}" presName="connectorText" presStyleLbl="sibTrans2D1" presStyleIdx="1" presStyleCnt="2"/>
      <dgm:spPr/>
      <dgm:t>
        <a:bodyPr/>
        <a:lstStyle/>
        <a:p>
          <a:endParaRPr lang="en-US"/>
        </a:p>
      </dgm:t>
    </dgm:pt>
    <dgm:pt modelId="{84803D46-FF18-1647-A60B-5D01E4458615}" type="pres">
      <dgm:prSet presAssocID="{C5CE84C5-5F4C-0349-9B30-4F6769203DC5}" presName="node" presStyleLbl="node1" presStyleIdx="2" presStyleCnt="3">
        <dgm:presLayoutVars>
          <dgm:bulletEnabled val="1"/>
        </dgm:presLayoutVars>
      </dgm:prSet>
      <dgm:spPr/>
      <dgm:t>
        <a:bodyPr/>
        <a:lstStyle/>
        <a:p>
          <a:endParaRPr lang="en-US"/>
        </a:p>
      </dgm:t>
    </dgm:pt>
  </dgm:ptLst>
  <dgm:cxnLst>
    <dgm:cxn modelId="{98576731-768B-B844-BB0A-915052C4DB74}" type="presOf" srcId="{4D544912-24DB-424F-AE3E-097F505945EA}" destId="{37EC6E66-061E-2E4C-8819-14DF7CFB0857}" srcOrd="1" destOrd="0" presId="urn:microsoft.com/office/officeart/2005/8/layout/process2"/>
    <dgm:cxn modelId="{8DA6EDD7-5770-EE48-B873-C0EFC513ED01}" type="presOf" srcId="{F7D5D97E-1F3A-5D4D-A22E-296CD3A23A9E}" destId="{66A234D7-7952-7146-A75E-23E46E849A40}" srcOrd="0" destOrd="0" presId="urn:microsoft.com/office/officeart/2005/8/layout/process2"/>
    <dgm:cxn modelId="{34D35B16-9DD3-C446-B7EF-0076586378B5}" type="presOf" srcId="{5F9A1635-9BB9-2E4C-A39B-43AF17A7C153}" destId="{AFB961C9-5FD0-594C-8B93-151222079137}" srcOrd="0" destOrd="0" presId="urn:microsoft.com/office/officeart/2005/8/layout/process2"/>
    <dgm:cxn modelId="{72F77E94-EF7C-EC4C-B2B6-4F03B93B4BBA}" srcId="{5F9A1635-9BB9-2E4C-A39B-43AF17A7C153}" destId="{C5CE84C5-5F4C-0349-9B30-4F6769203DC5}" srcOrd="2" destOrd="0" parTransId="{5589345B-1062-6A46-9084-A63745367464}" sibTransId="{58C6F4CD-8152-3245-84AA-C7E74021DF6E}"/>
    <dgm:cxn modelId="{AB0F9272-2613-7345-88A5-6234C2892AAD}" type="presOf" srcId="{4D544912-24DB-424F-AE3E-097F505945EA}" destId="{BD60CDE2-1BCD-FE49-8743-C670FD0820E2}" srcOrd="0" destOrd="0" presId="urn:microsoft.com/office/officeart/2005/8/layout/process2"/>
    <dgm:cxn modelId="{F9158807-0CD6-154C-8AD7-FDF28553F83B}" type="presOf" srcId="{C5CE84C5-5F4C-0349-9B30-4F6769203DC5}" destId="{84803D46-FF18-1647-A60B-5D01E4458615}" srcOrd="0" destOrd="0" presId="urn:microsoft.com/office/officeart/2005/8/layout/process2"/>
    <dgm:cxn modelId="{302E125F-0A8C-9142-BB13-3E7C9AEA3B34}" srcId="{5F9A1635-9BB9-2E4C-A39B-43AF17A7C153}" destId="{F7D5D97E-1F3A-5D4D-A22E-296CD3A23A9E}" srcOrd="0" destOrd="0" parTransId="{D0067C8E-2F14-B849-ABC6-C03876E2DB62}" sibTransId="{4D544912-24DB-424F-AE3E-097F505945EA}"/>
    <dgm:cxn modelId="{E6893057-7E67-7341-A36B-4088EC88AE9F}" type="presOf" srcId="{A200B4E5-BCAF-4C4B-9A52-7C21E4F68441}" destId="{8DD62776-1C73-5B4D-836C-6C19F7040B0F}" srcOrd="0" destOrd="0" presId="urn:microsoft.com/office/officeart/2005/8/layout/process2"/>
    <dgm:cxn modelId="{260FAD6D-EA54-064A-B66E-9CBAC1EDDBAA}" srcId="{5F9A1635-9BB9-2E4C-A39B-43AF17A7C153}" destId="{B1EE5317-602B-9342-917A-F682EF2D0255}" srcOrd="1" destOrd="0" parTransId="{76F5AE27-F604-3B4B-9527-63A909E33D65}" sibTransId="{A200B4E5-BCAF-4C4B-9A52-7C21E4F68441}"/>
    <dgm:cxn modelId="{A0AC8F3B-7C2B-894C-90C0-46F79CD7D4A1}" type="presOf" srcId="{A200B4E5-BCAF-4C4B-9A52-7C21E4F68441}" destId="{5B817C37-2A37-AA48-B58A-DA95D9A87694}" srcOrd="1" destOrd="0" presId="urn:microsoft.com/office/officeart/2005/8/layout/process2"/>
    <dgm:cxn modelId="{5B3DF3C3-C25B-8B40-BC22-587C82EFAC52}" type="presOf" srcId="{B1EE5317-602B-9342-917A-F682EF2D0255}" destId="{999673F7-BD41-914C-9350-D354A5142DED}" srcOrd="0" destOrd="0" presId="urn:microsoft.com/office/officeart/2005/8/layout/process2"/>
    <dgm:cxn modelId="{BD6F6A26-DE87-F545-8611-380A218949F3}" type="presParOf" srcId="{AFB961C9-5FD0-594C-8B93-151222079137}" destId="{66A234D7-7952-7146-A75E-23E46E849A40}" srcOrd="0" destOrd="0" presId="urn:microsoft.com/office/officeart/2005/8/layout/process2"/>
    <dgm:cxn modelId="{83124E39-E89F-644F-A19A-9E31676E8B6E}" type="presParOf" srcId="{AFB961C9-5FD0-594C-8B93-151222079137}" destId="{BD60CDE2-1BCD-FE49-8743-C670FD0820E2}" srcOrd="1" destOrd="0" presId="urn:microsoft.com/office/officeart/2005/8/layout/process2"/>
    <dgm:cxn modelId="{2E6CA508-1934-304F-A60D-0B9C424E38A8}" type="presParOf" srcId="{BD60CDE2-1BCD-FE49-8743-C670FD0820E2}" destId="{37EC6E66-061E-2E4C-8819-14DF7CFB0857}" srcOrd="0" destOrd="0" presId="urn:microsoft.com/office/officeart/2005/8/layout/process2"/>
    <dgm:cxn modelId="{E557FC71-834A-5C4F-9916-0C29F11D6563}" type="presParOf" srcId="{AFB961C9-5FD0-594C-8B93-151222079137}" destId="{999673F7-BD41-914C-9350-D354A5142DED}" srcOrd="2" destOrd="0" presId="urn:microsoft.com/office/officeart/2005/8/layout/process2"/>
    <dgm:cxn modelId="{80DD94EA-8E67-FD4C-905B-F8116D9AFAD9}" type="presParOf" srcId="{AFB961C9-5FD0-594C-8B93-151222079137}" destId="{8DD62776-1C73-5B4D-836C-6C19F7040B0F}" srcOrd="3" destOrd="0" presId="urn:microsoft.com/office/officeart/2005/8/layout/process2"/>
    <dgm:cxn modelId="{EF43F63C-CCAC-4443-81EB-30C61F2C30BF}" type="presParOf" srcId="{8DD62776-1C73-5B4D-836C-6C19F7040B0F}" destId="{5B817C37-2A37-AA48-B58A-DA95D9A87694}" srcOrd="0" destOrd="0" presId="urn:microsoft.com/office/officeart/2005/8/layout/process2"/>
    <dgm:cxn modelId="{40A270EF-FDA8-F548-950F-8D749958D78D}" type="presParOf" srcId="{AFB961C9-5FD0-594C-8B93-151222079137}" destId="{84803D46-FF18-1647-A60B-5D01E4458615}"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B25BA7-0082-1247-B4B9-8750EA8770EE}"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en-US"/>
        </a:p>
      </dgm:t>
    </dgm:pt>
    <dgm:pt modelId="{165CC5DE-9822-5342-AE04-965BD4D60077}">
      <dgm:prSet phldrT="[Text]"/>
      <dgm:spPr/>
      <dgm:t>
        <a:bodyPr/>
        <a:lstStyle/>
        <a:p>
          <a:r>
            <a:rPr lang="en-US" dirty="0" smtClean="0"/>
            <a:t>Novice</a:t>
          </a:r>
          <a:endParaRPr lang="en-US" dirty="0"/>
        </a:p>
      </dgm:t>
    </dgm:pt>
    <dgm:pt modelId="{1751484F-7331-9945-A8FD-432C926EA5B6}" type="parTrans" cxnId="{0BCDDAF0-DCE0-874E-95C4-6F6D39573B89}">
      <dgm:prSet/>
      <dgm:spPr/>
      <dgm:t>
        <a:bodyPr/>
        <a:lstStyle/>
        <a:p>
          <a:endParaRPr lang="en-US"/>
        </a:p>
      </dgm:t>
    </dgm:pt>
    <dgm:pt modelId="{9C189965-094E-4A4B-9DFA-893B52E1BE69}" type="sibTrans" cxnId="{0BCDDAF0-DCE0-874E-95C4-6F6D39573B89}">
      <dgm:prSet/>
      <dgm:spPr/>
      <dgm:t>
        <a:bodyPr/>
        <a:lstStyle/>
        <a:p>
          <a:endParaRPr lang="en-US"/>
        </a:p>
      </dgm:t>
    </dgm:pt>
    <dgm:pt modelId="{3ED03AD7-2B64-154C-AAB7-3783C17AC4A8}">
      <dgm:prSet phldrT="[Text]"/>
      <dgm:spPr/>
      <dgm:t>
        <a:bodyPr/>
        <a:lstStyle/>
        <a:p>
          <a:r>
            <a:rPr lang="en-US" dirty="0" smtClean="0"/>
            <a:t>Competent</a:t>
          </a:r>
          <a:endParaRPr lang="en-US" dirty="0"/>
        </a:p>
      </dgm:t>
    </dgm:pt>
    <dgm:pt modelId="{EE5B8324-096F-F74E-BFCD-306CA4AA011C}" type="parTrans" cxnId="{708CA022-441C-B44A-B41E-EF44E2648C5C}">
      <dgm:prSet/>
      <dgm:spPr/>
      <dgm:t>
        <a:bodyPr/>
        <a:lstStyle/>
        <a:p>
          <a:endParaRPr lang="en-US"/>
        </a:p>
      </dgm:t>
    </dgm:pt>
    <dgm:pt modelId="{E66889F3-87D9-F247-A498-3F5872919400}" type="sibTrans" cxnId="{708CA022-441C-B44A-B41E-EF44E2648C5C}">
      <dgm:prSet/>
      <dgm:spPr/>
      <dgm:t>
        <a:bodyPr/>
        <a:lstStyle/>
        <a:p>
          <a:endParaRPr lang="en-US"/>
        </a:p>
      </dgm:t>
    </dgm:pt>
    <dgm:pt modelId="{DBEC9F45-8635-9548-ABE9-1B1F25BBC094}">
      <dgm:prSet phldrT="[Text]"/>
      <dgm:spPr/>
      <dgm:t>
        <a:bodyPr/>
        <a:lstStyle/>
        <a:p>
          <a:r>
            <a:rPr lang="en-US" dirty="0" smtClean="0"/>
            <a:t>Expert</a:t>
          </a:r>
          <a:endParaRPr lang="en-US" dirty="0"/>
        </a:p>
      </dgm:t>
    </dgm:pt>
    <dgm:pt modelId="{17B92A2E-027F-5E43-9FEB-CD5888A199F0}" type="parTrans" cxnId="{EE5FD4D1-3397-9644-927C-8DE939A897B8}">
      <dgm:prSet/>
      <dgm:spPr/>
      <dgm:t>
        <a:bodyPr/>
        <a:lstStyle/>
        <a:p>
          <a:endParaRPr lang="en-US"/>
        </a:p>
      </dgm:t>
    </dgm:pt>
    <dgm:pt modelId="{A7E40DB2-2AC3-8543-B3D1-92AD53BF9B6C}" type="sibTrans" cxnId="{EE5FD4D1-3397-9644-927C-8DE939A897B8}">
      <dgm:prSet/>
      <dgm:spPr/>
      <dgm:t>
        <a:bodyPr/>
        <a:lstStyle/>
        <a:p>
          <a:endParaRPr lang="en-US"/>
        </a:p>
      </dgm:t>
    </dgm:pt>
    <dgm:pt modelId="{64B932D5-5DAC-CB40-BCCB-81D2347BA7CC}">
      <dgm:prSet phldrT="[Text]"/>
      <dgm:spPr/>
      <dgm:t>
        <a:bodyPr/>
        <a:lstStyle/>
        <a:p>
          <a:r>
            <a:rPr lang="en-US" dirty="0" smtClean="0"/>
            <a:t>Advanced beginner</a:t>
          </a:r>
          <a:endParaRPr lang="en-US" dirty="0"/>
        </a:p>
      </dgm:t>
    </dgm:pt>
    <dgm:pt modelId="{0EA84250-BB75-7F40-BED3-D999AF5EE415}" type="parTrans" cxnId="{A8AFEEAF-98BE-164F-880E-A4BF5A9A3D87}">
      <dgm:prSet/>
      <dgm:spPr/>
      <dgm:t>
        <a:bodyPr/>
        <a:lstStyle/>
        <a:p>
          <a:endParaRPr lang="en-US"/>
        </a:p>
      </dgm:t>
    </dgm:pt>
    <dgm:pt modelId="{E1E3510D-C6E8-A64D-9E0C-BD0C77F189BA}" type="sibTrans" cxnId="{A8AFEEAF-98BE-164F-880E-A4BF5A9A3D87}">
      <dgm:prSet/>
      <dgm:spPr/>
      <dgm:t>
        <a:bodyPr/>
        <a:lstStyle/>
        <a:p>
          <a:endParaRPr lang="en-US"/>
        </a:p>
      </dgm:t>
    </dgm:pt>
    <dgm:pt modelId="{2F993860-A7FA-064C-9C43-BCAB84B34B1D}">
      <dgm:prSet phldrT="[Text]"/>
      <dgm:spPr/>
      <dgm:t>
        <a:bodyPr/>
        <a:lstStyle/>
        <a:p>
          <a:r>
            <a:rPr lang="en-US" dirty="0" smtClean="0"/>
            <a:t>Proficient</a:t>
          </a:r>
          <a:endParaRPr lang="en-US" dirty="0"/>
        </a:p>
      </dgm:t>
    </dgm:pt>
    <dgm:pt modelId="{0B2D83CA-FCFC-1C4C-AA32-C2CF08BFE142}" type="parTrans" cxnId="{6E1564CF-E124-BE4C-9B30-DEA85FA8230A}">
      <dgm:prSet/>
      <dgm:spPr/>
      <dgm:t>
        <a:bodyPr/>
        <a:lstStyle/>
        <a:p>
          <a:endParaRPr lang="en-US"/>
        </a:p>
      </dgm:t>
    </dgm:pt>
    <dgm:pt modelId="{4C109471-EFB2-1242-8193-4BD637DBE9EC}" type="sibTrans" cxnId="{6E1564CF-E124-BE4C-9B30-DEA85FA8230A}">
      <dgm:prSet/>
      <dgm:spPr/>
      <dgm:t>
        <a:bodyPr/>
        <a:lstStyle/>
        <a:p>
          <a:endParaRPr lang="en-US"/>
        </a:p>
      </dgm:t>
    </dgm:pt>
    <dgm:pt modelId="{1EB289EC-BB35-C749-B6AE-331E79CB0DB1}" type="pres">
      <dgm:prSet presAssocID="{7AB25BA7-0082-1247-B4B9-8750EA8770EE}" presName="rootnode" presStyleCnt="0">
        <dgm:presLayoutVars>
          <dgm:chMax/>
          <dgm:chPref/>
          <dgm:dir/>
          <dgm:animLvl val="lvl"/>
        </dgm:presLayoutVars>
      </dgm:prSet>
      <dgm:spPr/>
      <dgm:t>
        <a:bodyPr/>
        <a:lstStyle/>
        <a:p>
          <a:endParaRPr lang="en-US"/>
        </a:p>
      </dgm:t>
    </dgm:pt>
    <dgm:pt modelId="{AB1D4E60-D3FE-BF4F-A0DF-FDEAA25BBF78}" type="pres">
      <dgm:prSet presAssocID="{165CC5DE-9822-5342-AE04-965BD4D60077}" presName="composite" presStyleCnt="0"/>
      <dgm:spPr/>
    </dgm:pt>
    <dgm:pt modelId="{50ED16C6-E339-1D46-9E9D-338DE3CA9B0F}" type="pres">
      <dgm:prSet presAssocID="{165CC5DE-9822-5342-AE04-965BD4D60077}" presName="LShape" presStyleLbl="alignNode1" presStyleIdx="0" presStyleCnt="9"/>
      <dgm:spPr/>
    </dgm:pt>
    <dgm:pt modelId="{768179B5-D940-2741-B891-8EC2011C9A3D}" type="pres">
      <dgm:prSet presAssocID="{165CC5DE-9822-5342-AE04-965BD4D60077}" presName="ParentText" presStyleLbl="revTx" presStyleIdx="0" presStyleCnt="5">
        <dgm:presLayoutVars>
          <dgm:chMax val="0"/>
          <dgm:chPref val="0"/>
          <dgm:bulletEnabled val="1"/>
        </dgm:presLayoutVars>
      </dgm:prSet>
      <dgm:spPr/>
      <dgm:t>
        <a:bodyPr/>
        <a:lstStyle/>
        <a:p>
          <a:endParaRPr lang="en-US"/>
        </a:p>
      </dgm:t>
    </dgm:pt>
    <dgm:pt modelId="{148A2159-0526-6D4B-94F7-B7A6020DBF98}" type="pres">
      <dgm:prSet presAssocID="{165CC5DE-9822-5342-AE04-965BD4D60077}" presName="Triangle" presStyleLbl="alignNode1" presStyleIdx="1" presStyleCnt="9"/>
      <dgm:spPr/>
    </dgm:pt>
    <dgm:pt modelId="{96119907-131B-1A4A-96B2-53F44D02BBDC}" type="pres">
      <dgm:prSet presAssocID="{9C189965-094E-4A4B-9DFA-893B52E1BE69}" presName="sibTrans" presStyleCnt="0"/>
      <dgm:spPr/>
    </dgm:pt>
    <dgm:pt modelId="{3D7C1A45-C833-F942-8215-E6347F7B8CDD}" type="pres">
      <dgm:prSet presAssocID="{9C189965-094E-4A4B-9DFA-893B52E1BE69}" presName="space" presStyleCnt="0"/>
      <dgm:spPr/>
    </dgm:pt>
    <dgm:pt modelId="{1E6189FD-F7D0-A54A-B4BD-2BD28201A610}" type="pres">
      <dgm:prSet presAssocID="{64B932D5-5DAC-CB40-BCCB-81D2347BA7CC}" presName="composite" presStyleCnt="0"/>
      <dgm:spPr/>
    </dgm:pt>
    <dgm:pt modelId="{74EF1199-373F-6E4B-BC23-5058B45D332E}" type="pres">
      <dgm:prSet presAssocID="{64B932D5-5DAC-CB40-BCCB-81D2347BA7CC}" presName="LShape" presStyleLbl="alignNode1" presStyleIdx="2" presStyleCnt="9"/>
      <dgm:spPr/>
    </dgm:pt>
    <dgm:pt modelId="{F453FF30-D953-7842-92D4-52AD7AAED843}" type="pres">
      <dgm:prSet presAssocID="{64B932D5-5DAC-CB40-BCCB-81D2347BA7CC}" presName="ParentText" presStyleLbl="revTx" presStyleIdx="1" presStyleCnt="5">
        <dgm:presLayoutVars>
          <dgm:chMax val="0"/>
          <dgm:chPref val="0"/>
          <dgm:bulletEnabled val="1"/>
        </dgm:presLayoutVars>
      </dgm:prSet>
      <dgm:spPr/>
      <dgm:t>
        <a:bodyPr/>
        <a:lstStyle/>
        <a:p>
          <a:endParaRPr lang="en-US"/>
        </a:p>
      </dgm:t>
    </dgm:pt>
    <dgm:pt modelId="{26F8771A-BCC1-7E49-8423-739A82AC7CAC}" type="pres">
      <dgm:prSet presAssocID="{64B932D5-5DAC-CB40-BCCB-81D2347BA7CC}" presName="Triangle" presStyleLbl="alignNode1" presStyleIdx="3" presStyleCnt="9"/>
      <dgm:spPr/>
    </dgm:pt>
    <dgm:pt modelId="{350ECA75-4213-E247-864B-874CA3297C02}" type="pres">
      <dgm:prSet presAssocID="{E1E3510D-C6E8-A64D-9E0C-BD0C77F189BA}" presName="sibTrans" presStyleCnt="0"/>
      <dgm:spPr/>
    </dgm:pt>
    <dgm:pt modelId="{4335D6F3-8577-FA4C-9D9C-3BC862028FBE}" type="pres">
      <dgm:prSet presAssocID="{E1E3510D-C6E8-A64D-9E0C-BD0C77F189BA}" presName="space" presStyleCnt="0"/>
      <dgm:spPr/>
    </dgm:pt>
    <dgm:pt modelId="{0481A3BA-F98C-3542-BAEF-8004FBAC27C7}" type="pres">
      <dgm:prSet presAssocID="{2F993860-A7FA-064C-9C43-BCAB84B34B1D}" presName="composite" presStyleCnt="0"/>
      <dgm:spPr/>
    </dgm:pt>
    <dgm:pt modelId="{0CDA256B-BC76-7D47-BB66-86281206CDF0}" type="pres">
      <dgm:prSet presAssocID="{2F993860-A7FA-064C-9C43-BCAB84B34B1D}" presName="LShape" presStyleLbl="alignNode1" presStyleIdx="4" presStyleCnt="9"/>
      <dgm:spPr/>
    </dgm:pt>
    <dgm:pt modelId="{5D9F33B6-4316-F448-95FA-BC926B9E0392}" type="pres">
      <dgm:prSet presAssocID="{2F993860-A7FA-064C-9C43-BCAB84B34B1D}" presName="ParentText" presStyleLbl="revTx" presStyleIdx="2" presStyleCnt="5">
        <dgm:presLayoutVars>
          <dgm:chMax val="0"/>
          <dgm:chPref val="0"/>
          <dgm:bulletEnabled val="1"/>
        </dgm:presLayoutVars>
      </dgm:prSet>
      <dgm:spPr/>
      <dgm:t>
        <a:bodyPr/>
        <a:lstStyle/>
        <a:p>
          <a:endParaRPr lang="en-US"/>
        </a:p>
      </dgm:t>
    </dgm:pt>
    <dgm:pt modelId="{B3A46735-EB59-C242-9D58-2704E337AE88}" type="pres">
      <dgm:prSet presAssocID="{2F993860-A7FA-064C-9C43-BCAB84B34B1D}" presName="Triangle" presStyleLbl="alignNode1" presStyleIdx="5" presStyleCnt="9"/>
      <dgm:spPr/>
    </dgm:pt>
    <dgm:pt modelId="{77FCA9CB-B78A-5A4A-B7C4-70EF35384F48}" type="pres">
      <dgm:prSet presAssocID="{4C109471-EFB2-1242-8193-4BD637DBE9EC}" presName="sibTrans" presStyleCnt="0"/>
      <dgm:spPr/>
    </dgm:pt>
    <dgm:pt modelId="{255D6588-1E6B-2E4A-8EB7-FBBE2835F3C1}" type="pres">
      <dgm:prSet presAssocID="{4C109471-EFB2-1242-8193-4BD637DBE9EC}" presName="space" presStyleCnt="0"/>
      <dgm:spPr/>
    </dgm:pt>
    <dgm:pt modelId="{BC3ECAEA-DC54-8042-89B3-62339F575483}" type="pres">
      <dgm:prSet presAssocID="{3ED03AD7-2B64-154C-AAB7-3783C17AC4A8}" presName="composite" presStyleCnt="0"/>
      <dgm:spPr/>
    </dgm:pt>
    <dgm:pt modelId="{1BBE0333-0135-2546-89E4-1E457C02C1D7}" type="pres">
      <dgm:prSet presAssocID="{3ED03AD7-2B64-154C-AAB7-3783C17AC4A8}" presName="LShape" presStyleLbl="alignNode1" presStyleIdx="6" presStyleCnt="9"/>
      <dgm:spPr/>
    </dgm:pt>
    <dgm:pt modelId="{0368EBCA-BD88-604E-B679-F3D0C119B3F4}" type="pres">
      <dgm:prSet presAssocID="{3ED03AD7-2B64-154C-AAB7-3783C17AC4A8}" presName="ParentText" presStyleLbl="revTx" presStyleIdx="3" presStyleCnt="5">
        <dgm:presLayoutVars>
          <dgm:chMax val="0"/>
          <dgm:chPref val="0"/>
          <dgm:bulletEnabled val="1"/>
        </dgm:presLayoutVars>
      </dgm:prSet>
      <dgm:spPr/>
      <dgm:t>
        <a:bodyPr/>
        <a:lstStyle/>
        <a:p>
          <a:endParaRPr lang="en-US"/>
        </a:p>
      </dgm:t>
    </dgm:pt>
    <dgm:pt modelId="{475AC3AD-0992-DF49-B6A8-FBBE3C708D2A}" type="pres">
      <dgm:prSet presAssocID="{3ED03AD7-2B64-154C-AAB7-3783C17AC4A8}" presName="Triangle" presStyleLbl="alignNode1" presStyleIdx="7" presStyleCnt="9"/>
      <dgm:spPr/>
    </dgm:pt>
    <dgm:pt modelId="{E68503EF-A1A7-7847-BFE6-9D843C4F8FA7}" type="pres">
      <dgm:prSet presAssocID="{E66889F3-87D9-F247-A498-3F5872919400}" presName="sibTrans" presStyleCnt="0"/>
      <dgm:spPr/>
    </dgm:pt>
    <dgm:pt modelId="{9D473472-E382-824F-A762-F137E74127BA}" type="pres">
      <dgm:prSet presAssocID="{E66889F3-87D9-F247-A498-3F5872919400}" presName="space" presStyleCnt="0"/>
      <dgm:spPr/>
    </dgm:pt>
    <dgm:pt modelId="{2A833143-9378-E544-AF45-02E3BBAAE22E}" type="pres">
      <dgm:prSet presAssocID="{DBEC9F45-8635-9548-ABE9-1B1F25BBC094}" presName="composite" presStyleCnt="0"/>
      <dgm:spPr/>
    </dgm:pt>
    <dgm:pt modelId="{825F63F2-74D7-9D45-AFCC-E70E9DB4942D}" type="pres">
      <dgm:prSet presAssocID="{DBEC9F45-8635-9548-ABE9-1B1F25BBC094}" presName="LShape" presStyleLbl="alignNode1" presStyleIdx="8" presStyleCnt="9"/>
      <dgm:spPr/>
    </dgm:pt>
    <dgm:pt modelId="{D7D995AF-B621-3445-BBC9-4481ECB27674}" type="pres">
      <dgm:prSet presAssocID="{DBEC9F45-8635-9548-ABE9-1B1F25BBC094}" presName="ParentText" presStyleLbl="revTx" presStyleIdx="4" presStyleCnt="5">
        <dgm:presLayoutVars>
          <dgm:chMax val="0"/>
          <dgm:chPref val="0"/>
          <dgm:bulletEnabled val="1"/>
        </dgm:presLayoutVars>
      </dgm:prSet>
      <dgm:spPr/>
      <dgm:t>
        <a:bodyPr/>
        <a:lstStyle/>
        <a:p>
          <a:endParaRPr lang="en-US"/>
        </a:p>
      </dgm:t>
    </dgm:pt>
  </dgm:ptLst>
  <dgm:cxnLst>
    <dgm:cxn modelId="{0AAA9AE0-0BB7-5F4F-AAD6-B7DD994F84DB}" type="presOf" srcId="{7AB25BA7-0082-1247-B4B9-8750EA8770EE}" destId="{1EB289EC-BB35-C749-B6AE-331E79CB0DB1}" srcOrd="0" destOrd="0" presId="urn:microsoft.com/office/officeart/2009/3/layout/StepUpProcess"/>
    <dgm:cxn modelId="{A8AFEEAF-98BE-164F-880E-A4BF5A9A3D87}" srcId="{7AB25BA7-0082-1247-B4B9-8750EA8770EE}" destId="{64B932D5-5DAC-CB40-BCCB-81D2347BA7CC}" srcOrd="1" destOrd="0" parTransId="{0EA84250-BB75-7F40-BED3-D999AF5EE415}" sibTransId="{E1E3510D-C6E8-A64D-9E0C-BD0C77F189BA}"/>
    <dgm:cxn modelId="{6404EE40-A17B-DF4B-829D-3B0A3AA2DBB2}" type="presOf" srcId="{64B932D5-5DAC-CB40-BCCB-81D2347BA7CC}" destId="{F453FF30-D953-7842-92D4-52AD7AAED843}" srcOrd="0" destOrd="0" presId="urn:microsoft.com/office/officeart/2009/3/layout/StepUpProcess"/>
    <dgm:cxn modelId="{0676B652-2011-9F43-A553-5EA7F0B7FD34}" type="presOf" srcId="{3ED03AD7-2B64-154C-AAB7-3783C17AC4A8}" destId="{0368EBCA-BD88-604E-B679-F3D0C119B3F4}" srcOrd="0" destOrd="0" presId="urn:microsoft.com/office/officeart/2009/3/layout/StepUpProcess"/>
    <dgm:cxn modelId="{A0E2B0E5-BBAC-1741-B7A3-A9E0BE8492B1}" type="presOf" srcId="{2F993860-A7FA-064C-9C43-BCAB84B34B1D}" destId="{5D9F33B6-4316-F448-95FA-BC926B9E0392}" srcOrd="0" destOrd="0" presId="urn:microsoft.com/office/officeart/2009/3/layout/StepUpProcess"/>
    <dgm:cxn modelId="{C3164DE1-3761-7945-9C46-1FF5682EED84}" type="presOf" srcId="{DBEC9F45-8635-9548-ABE9-1B1F25BBC094}" destId="{D7D995AF-B621-3445-BBC9-4481ECB27674}" srcOrd="0" destOrd="0" presId="urn:microsoft.com/office/officeart/2009/3/layout/StepUpProcess"/>
    <dgm:cxn modelId="{0BCDDAF0-DCE0-874E-95C4-6F6D39573B89}" srcId="{7AB25BA7-0082-1247-B4B9-8750EA8770EE}" destId="{165CC5DE-9822-5342-AE04-965BD4D60077}" srcOrd="0" destOrd="0" parTransId="{1751484F-7331-9945-A8FD-432C926EA5B6}" sibTransId="{9C189965-094E-4A4B-9DFA-893B52E1BE69}"/>
    <dgm:cxn modelId="{708CA022-441C-B44A-B41E-EF44E2648C5C}" srcId="{7AB25BA7-0082-1247-B4B9-8750EA8770EE}" destId="{3ED03AD7-2B64-154C-AAB7-3783C17AC4A8}" srcOrd="3" destOrd="0" parTransId="{EE5B8324-096F-F74E-BFCD-306CA4AA011C}" sibTransId="{E66889F3-87D9-F247-A498-3F5872919400}"/>
    <dgm:cxn modelId="{EE5FD4D1-3397-9644-927C-8DE939A897B8}" srcId="{7AB25BA7-0082-1247-B4B9-8750EA8770EE}" destId="{DBEC9F45-8635-9548-ABE9-1B1F25BBC094}" srcOrd="4" destOrd="0" parTransId="{17B92A2E-027F-5E43-9FEB-CD5888A199F0}" sibTransId="{A7E40DB2-2AC3-8543-B3D1-92AD53BF9B6C}"/>
    <dgm:cxn modelId="{6E1564CF-E124-BE4C-9B30-DEA85FA8230A}" srcId="{7AB25BA7-0082-1247-B4B9-8750EA8770EE}" destId="{2F993860-A7FA-064C-9C43-BCAB84B34B1D}" srcOrd="2" destOrd="0" parTransId="{0B2D83CA-FCFC-1C4C-AA32-C2CF08BFE142}" sibTransId="{4C109471-EFB2-1242-8193-4BD637DBE9EC}"/>
    <dgm:cxn modelId="{A6038DD8-25EC-0442-BFB7-10F629B670E9}" type="presOf" srcId="{165CC5DE-9822-5342-AE04-965BD4D60077}" destId="{768179B5-D940-2741-B891-8EC2011C9A3D}" srcOrd="0" destOrd="0" presId="urn:microsoft.com/office/officeart/2009/3/layout/StepUpProcess"/>
    <dgm:cxn modelId="{E519CF56-DA37-864C-B5F1-3AFACC6B76A5}" type="presParOf" srcId="{1EB289EC-BB35-C749-B6AE-331E79CB0DB1}" destId="{AB1D4E60-D3FE-BF4F-A0DF-FDEAA25BBF78}" srcOrd="0" destOrd="0" presId="urn:microsoft.com/office/officeart/2009/3/layout/StepUpProcess"/>
    <dgm:cxn modelId="{19FDD777-5D8D-474D-BEBC-910B687BE47D}" type="presParOf" srcId="{AB1D4E60-D3FE-BF4F-A0DF-FDEAA25BBF78}" destId="{50ED16C6-E339-1D46-9E9D-338DE3CA9B0F}" srcOrd="0" destOrd="0" presId="urn:microsoft.com/office/officeart/2009/3/layout/StepUpProcess"/>
    <dgm:cxn modelId="{F10C440D-95E0-6944-BE04-3344469CEE5F}" type="presParOf" srcId="{AB1D4E60-D3FE-BF4F-A0DF-FDEAA25BBF78}" destId="{768179B5-D940-2741-B891-8EC2011C9A3D}" srcOrd="1" destOrd="0" presId="urn:microsoft.com/office/officeart/2009/3/layout/StepUpProcess"/>
    <dgm:cxn modelId="{E3AAB4AC-2B84-8841-A454-376FF953879A}" type="presParOf" srcId="{AB1D4E60-D3FE-BF4F-A0DF-FDEAA25BBF78}" destId="{148A2159-0526-6D4B-94F7-B7A6020DBF98}" srcOrd="2" destOrd="0" presId="urn:microsoft.com/office/officeart/2009/3/layout/StepUpProcess"/>
    <dgm:cxn modelId="{CC846823-FD4A-5443-AC86-F3D45991E437}" type="presParOf" srcId="{1EB289EC-BB35-C749-B6AE-331E79CB0DB1}" destId="{96119907-131B-1A4A-96B2-53F44D02BBDC}" srcOrd="1" destOrd="0" presId="urn:microsoft.com/office/officeart/2009/3/layout/StepUpProcess"/>
    <dgm:cxn modelId="{6D3F4F96-1F12-1444-860F-B633BC19A664}" type="presParOf" srcId="{96119907-131B-1A4A-96B2-53F44D02BBDC}" destId="{3D7C1A45-C833-F942-8215-E6347F7B8CDD}" srcOrd="0" destOrd="0" presId="urn:microsoft.com/office/officeart/2009/3/layout/StepUpProcess"/>
    <dgm:cxn modelId="{51A8B22F-44E5-8C43-8172-011EB1283143}" type="presParOf" srcId="{1EB289EC-BB35-C749-B6AE-331E79CB0DB1}" destId="{1E6189FD-F7D0-A54A-B4BD-2BD28201A610}" srcOrd="2" destOrd="0" presId="urn:microsoft.com/office/officeart/2009/3/layout/StepUpProcess"/>
    <dgm:cxn modelId="{04283F87-DD47-704D-8684-D65C045A4B5A}" type="presParOf" srcId="{1E6189FD-F7D0-A54A-B4BD-2BD28201A610}" destId="{74EF1199-373F-6E4B-BC23-5058B45D332E}" srcOrd="0" destOrd="0" presId="urn:microsoft.com/office/officeart/2009/3/layout/StepUpProcess"/>
    <dgm:cxn modelId="{8E70CE6D-D689-954D-A0DC-7E8087FB3CAF}" type="presParOf" srcId="{1E6189FD-F7D0-A54A-B4BD-2BD28201A610}" destId="{F453FF30-D953-7842-92D4-52AD7AAED843}" srcOrd="1" destOrd="0" presId="urn:microsoft.com/office/officeart/2009/3/layout/StepUpProcess"/>
    <dgm:cxn modelId="{71E3D7C9-8334-2940-B76D-859CC495AEC7}" type="presParOf" srcId="{1E6189FD-F7D0-A54A-B4BD-2BD28201A610}" destId="{26F8771A-BCC1-7E49-8423-739A82AC7CAC}" srcOrd="2" destOrd="0" presId="urn:microsoft.com/office/officeart/2009/3/layout/StepUpProcess"/>
    <dgm:cxn modelId="{D6F6EBE7-9F4C-F449-9EF2-2C0D69524A38}" type="presParOf" srcId="{1EB289EC-BB35-C749-B6AE-331E79CB0DB1}" destId="{350ECA75-4213-E247-864B-874CA3297C02}" srcOrd="3" destOrd="0" presId="urn:microsoft.com/office/officeart/2009/3/layout/StepUpProcess"/>
    <dgm:cxn modelId="{22895967-E7F0-7440-8F4E-1944F6FE63CE}" type="presParOf" srcId="{350ECA75-4213-E247-864B-874CA3297C02}" destId="{4335D6F3-8577-FA4C-9D9C-3BC862028FBE}" srcOrd="0" destOrd="0" presId="urn:microsoft.com/office/officeart/2009/3/layout/StepUpProcess"/>
    <dgm:cxn modelId="{57D7B7CE-F5D9-D24B-872B-BD78787826E3}" type="presParOf" srcId="{1EB289EC-BB35-C749-B6AE-331E79CB0DB1}" destId="{0481A3BA-F98C-3542-BAEF-8004FBAC27C7}" srcOrd="4" destOrd="0" presId="urn:microsoft.com/office/officeart/2009/3/layout/StepUpProcess"/>
    <dgm:cxn modelId="{7D256373-76BE-544A-8630-E1CC5A02934A}" type="presParOf" srcId="{0481A3BA-F98C-3542-BAEF-8004FBAC27C7}" destId="{0CDA256B-BC76-7D47-BB66-86281206CDF0}" srcOrd="0" destOrd="0" presId="urn:microsoft.com/office/officeart/2009/3/layout/StepUpProcess"/>
    <dgm:cxn modelId="{F73C82E3-BC3E-F446-B8F5-4B0438AFFC05}" type="presParOf" srcId="{0481A3BA-F98C-3542-BAEF-8004FBAC27C7}" destId="{5D9F33B6-4316-F448-95FA-BC926B9E0392}" srcOrd="1" destOrd="0" presId="urn:microsoft.com/office/officeart/2009/3/layout/StepUpProcess"/>
    <dgm:cxn modelId="{A09B548A-4636-FB49-9BF5-24CF0195C12C}" type="presParOf" srcId="{0481A3BA-F98C-3542-BAEF-8004FBAC27C7}" destId="{B3A46735-EB59-C242-9D58-2704E337AE88}" srcOrd="2" destOrd="0" presId="urn:microsoft.com/office/officeart/2009/3/layout/StepUpProcess"/>
    <dgm:cxn modelId="{7553AB3F-D0B2-7142-B1B6-AE6D637C876D}" type="presParOf" srcId="{1EB289EC-BB35-C749-B6AE-331E79CB0DB1}" destId="{77FCA9CB-B78A-5A4A-B7C4-70EF35384F48}" srcOrd="5" destOrd="0" presId="urn:microsoft.com/office/officeart/2009/3/layout/StepUpProcess"/>
    <dgm:cxn modelId="{63F4A6D9-A905-9847-808F-BDDDD5EA36AD}" type="presParOf" srcId="{77FCA9CB-B78A-5A4A-B7C4-70EF35384F48}" destId="{255D6588-1E6B-2E4A-8EB7-FBBE2835F3C1}" srcOrd="0" destOrd="0" presId="urn:microsoft.com/office/officeart/2009/3/layout/StepUpProcess"/>
    <dgm:cxn modelId="{F07584A4-91E6-9145-B3EC-2027AD0D9724}" type="presParOf" srcId="{1EB289EC-BB35-C749-B6AE-331E79CB0DB1}" destId="{BC3ECAEA-DC54-8042-89B3-62339F575483}" srcOrd="6" destOrd="0" presId="urn:microsoft.com/office/officeart/2009/3/layout/StepUpProcess"/>
    <dgm:cxn modelId="{23FEE2B3-FC46-844A-837A-5FBDDD59DAF9}" type="presParOf" srcId="{BC3ECAEA-DC54-8042-89B3-62339F575483}" destId="{1BBE0333-0135-2546-89E4-1E457C02C1D7}" srcOrd="0" destOrd="0" presId="urn:microsoft.com/office/officeart/2009/3/layout/StepUpProcess"/>
    <dgm:cxn modelId="{CA63ED8E-528D-AB4D-881E-70748B301C3D}" type="presParOf" srcId="{BC3ECAEA-DC54-8042-89B3-62339F575483}" destId="{0368EBCA-BD88-604E-B679-F3D0C119B3F4}" srcOrd="1" destOrd="0" presId="urn:microsoft.com/office/officeart/2009/3/layout/StepUpProcess"/>
    <dgm:cxn modelId="{577177A1-C13A-B149-AD52-F279548B94CA}" type="presParOf" srcId="{BC3ECAEA-DC54-8042-89B3-62339F575483}" destId="{475AC3AD-0992-DF49-B6A8-FBBE3C708D2A}" srcOrd="2" destOrd="0" presId="urn:microsoft.com/office/officeart/2009/3/layout/StepUpProcess"/>
    <dgm:cxn modelId="{93E1ED3F-B441-AA4B-9795-BB6C5F0CEF54}" type="presParOf" srcId="{1EB289EC-BB35-C749-B6AE-331E79CB0DB1}" destId="{E68503EF-A1A7-7847-BFE6-9D843C4F8FA7}" srcOrd="7" destOrd="0" presId="urn:microsoft.com/office/officeart/2009/3/layout/StepUpProcess"/>
    <dgm:cxn modelId="{C8B72822-A48D-E645-9044-DBD9EF594407}" type="presParOf" srcId="{E68503EF-A1A7-7847-BFE6-9D843C4F8FA7}" destId="{9D473472-E382-824F-A762-F137E74127BA}" srcOrd="0" destOrd="0" presId="urn:microsoft.com/office/officeart/2009/3/layout/StepUpProcess"/>
    <dgm:cxn modelId="{4CA2B1F7-C2B4-474F-B32B-B03429374809}" type="presParOf" srcId="{1EB289EC-BB35-C749-B6AE-331E79CB0DB1}" destId="{2A833143-9378-E544-AF45-02E3BBAAE22E}" srcOrd="8" destOrd="0" presId="urn:microsoft.com/office/officeart/2009/3/layout/StepUpProcess"/>
    <dgm:cxn modelId="{A404015F-9C6C-E844-A7EF-0A3B4A7223C9}" type="presParOf" srcId="{2A833143-9378-E544-AF45-02E3BBAAE22E}" destId="{825F63F2-74D7-9D45-AFCC-E70E9DB4942D}" srcOrd="0" destOrd="0" presId="urn:microsoft.com/office/officeart/2009/3/layout/StepUpProcess"/>
    <dgm:cxn modelId="{6236DC49-D65A-4243-B05F-504777C048B9}" type="presParOf" srcId="{2A833143-9378-E544-AF45-02E3BBAAE22E}" destId="{D7D995AF-B621-3445-BBC9-4481ECB2767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2D3FE3-69C5-E941-98EA-BD4BE583F262}" type="doc">
      <dgm:prSet loTypeId="urn:microsoft.com/office/officeart/2005/8/layout/cycle4" loCatId="" qsTypeId="urn:microsoft.com/office/officeart/2005/8/quickstyle/simple4" qsCatId="simple" csTypeId="urn:microsoft.com/office/officeart/2005/8/colors/accent1_2" csCatId="accent1" phldr="1"/>
      <dgm:spPr/>
      <dgm:t>
        <a:bodyPr/>
        <a:lstStyle/>
        <a:p>
          <a:endParaRPr lang="en-US"/>
        </a:p>
      </dgm:t>
    </dgm:pt>
    <dgm:pt modelId="{B570B1F3-7E6D-D644-8B94-A5F55DB15AFB}">
      <dgm:prSet phldrT="[Text]"/>
      <dgm:spPr/>
      <dgm:t>
        <a:bodyPr/>
        <a:lstStyle/>
        <a:p>
          <a:r>
            <a:rPr lang="en-US"/>
            <a:t>Using Teamwork To Keeping Patients Safe</a:t>
          </a:r>
        </a:p>
      </dgm:t>
    </dgm:pt>
    <dgm:pt modelId="{57E842FC-E59F-7D4D-9CF1-59BA74EE1235}" type="parTrans" cxnId="{5AAA3667-0C87-A44C-AF96-9ECE6C6918B1}">
      <dgm:prSet/>
      <dgm:spPr/>
      <dgm:t>
        <a:bodyPr/>
        <a:lstStyle/>
        <a:p>
          <a:endParaRPr lang="en-US"/>
        </a:p>
      </dgm:t>
    </dgm:pt>
    <dgm:pt modelId="{BCF14096-6004-5144-B026-7005088D58F3}" type="sibTrans" cxnId="{5AAA3667-0C87-A44C-AF96-9ECE6C6918B1}">
      <dgm:prSet/>
      <dgm:spPr/>
      <dgm:t>
        <a:bodyPr/>
        <a:lstStyle/>
        <a:p>
          <a:endParaRPr lang="en-US"/>
        </a:p>
      </dgm:t>
    </dgm:pt>
    <dgm:pt modelId="{39C7CBB6-3074-7740-A5E5-0A98CE2803E2}">
      <dgm:prSet phldrT="[Text]"/>
      <dgm:spPr/>
      <dgm:t>
        <a:bodyPr/>
        <a:lstStyle/>
        <a:p>
          <a:r>
            <a:rPr lang="en-US"/>
            <a:t>Creating Psychologically Safe Environments</a:t>
          </a:r>
        </a:p>
      </dgm:t>
    </dgm:pt>
    <dgm:pt modelId="{F8606DA5-D540-2642-93F7-2DD05265690A}" type="parTrans" cxnId="{C7D329C8-5FFD-A546-9433-D4E8AB877C78}">
      <dgm:prSet/>
      <dgm:spPr/>
      <dgm:t>
        <a:bodyPr/>
        <a:lstStyle/>
        <a:p>
          <a:endParaRPr lang="en-US"/>
        </a:p>
      </dgm:t>
    </dgm:pt>
    <dgm:pt modelId="{75018B3C-21FD-5744-8E49-8E9EA3765950}" type="sibTrans" cxnId="{C7D329C8-5FFD-A546-9433-D4E8AB877C78}">
      <dgm:prSet/>
      <dgm:spPr/>
      <dgm:t>
        <a:bodyPr/>
        <a:lstStyle/>
        <a:p>
          <a:endParaRPr lang="en-US"/>
        </a:p>
      </dgm:t>
    </dgm:pt>
    <dgm:pt modelId="{143DE0DE-3286-FB4C-847B-A33A48E2209A}">
      <dgm:prSet phldrT="[Text]"/>
      <dgm:spPr/>
      <dgm:t>
        <a:bodyPr/>
        <a:lstStyle/>
        <a:p>
          <a:r>
            <a:rPr lang="en-US"/>
            <a:t>Managing Just Practices</a:t>
          </a:r>
        </a:p>
      </dgm:t>
    </dgm:pt>
    <dgm:pt modelId="{AC619C0F-74BB-984C-8238-BEF7C38652FF}" type="parTrans" cxnId="{D888F1C1-3992-CA41-8379-4A2C2E5E955F}">
      <dgm:prSet/>
      <dgm:spPr/>
      <dgm:t>
        <a:bodyPr/>
        <a:lstStyle/>
        <a:p>
          <a:endParaRPr lang="en-US"/>
        </a:p>
      </dgm:t>
    </dgm:pt>
    <dgm:pt modelId="{BD0D3305-FB9D-7D48-83FA-712DBFB08256}" type="sibTrans" cxnId="{D888F1C1-3992-CA41-8379-4A2C2E5E955F}">
      <dgm:prSet/>
      <dgm:spPr/>
      <dgm:t>
        <a:bodyPr/>
        <a:lstStyle/>
        <a:p>
          <a:endParaRPr lang="en-US"/>
        </a:p>
      </dgm:t>
    </dgm:pt>
    <dgm:pt modelId="{AA1DD756-786A-9040-99FF-9547D80788B0}">
      <dgm:prSet phldrT="[Text]"/>
      <dgm:spPr/>
      <dgm:t>
        <a:bodyPr/>
        <a:lstStyle/>
        <a:p>
          <a:r>
            <a:rPr lang="en-US"/>
            <a:t>Balancing Compromises</a:t>
          </a:r>
        </a:p>
      </dgm:t>
    </dgm:pt>
    <dgm:pt modelId="{CCE9F72B-8EF7-E245-88EB-6952058527A6}" type="parTrans" cxnId="{F976F7A1-669C-FB4A-8D20-4D0BBB0686A8}">
      <dgm:prSet/>
      <dgm:spPr/>
      <dgm:t>
        <a:bodyPr/>
        <a:lstStyle/>
        <a:p>
          <a:endParaRPr lang="en-US"/>
        </a:p>
      </dgm:t>
    </dgm:pt>
    <dgm:pt modelId="{8C059F51-F70B-5940-BDA7-CA48A530AA10}" type="sibTrans" cxnId="{F976F7A1-669C-FB4A-8D20-4D0BBB0686A8}">
      <dgm:prSet/>
      <dgm:spPr/>
      <dgm:t>
        <a:bodyPr/>
        <a:lstStyle/>
        <a:p>
          <a:endParaRPr lang="en-US"/>
        </a:p>
      </dgm:t>
    </dgm:pt>
    <dgm:pt modelId="{F88F68E6-D173-B347-9018-51C0EB71D648}">
      <dgm:prSet phldrT="[Text]"/>
      <dgm:spPr/>
      <dgm:t>
        <a:bodyPr/>
        <a:lstStyle/>
        <a:p>
          <a:endParaRPr lang="en-US"/>
        </a:p>
      </dgm:t>
    </dgm:pt>
    <dgm:pt modelId="{0B4E525B-C40E-B24C-BC72-50CFD1E5F6CF}" type="parTrans" cxnId="{96023FF3-CBDB-4844-9973-842083DF177A}">
      <dgm:prSet/>
      <dgm:spPr/>
      <dgm:t>
        <a:bodyPr/>
        <a:lstStyle/>
        <a:p>
          <a:endParaRPr lang="en-US"/>
        </a:p>
      </dgm:t>
    </dgm:pt>
    <dgm:pt modelId="{CEFAA127-3B56-A746-A7B9-32322443604D}" type="sibTrans" cxnId="{96023FF3-CBDB-4844-9973-842083DF177A}">
      <dgm:prSet/>
      <dgm:spPr/>
      <dgm:t>
        <a:bodyPr/>
        <a:lstStyle/>
        <a:p>
          <a:endParaRPr lang="en-US"/>
        </a:p>
      </dgm:t>
    </dgm:pt>
    <dgm:pt modelId="{8AFB51D6-B8C9-F940-992A-38586FDDA680}" type="pres">
      <dgm:prSet presAssocID="{C42D3FE3-69C5-E941-98EA-BD4BE583F262}" presName="cycleMatrixDiagram" presStyleCnt="0">
        <dgm:presLayoutVars>
          <dgm:chMax val="1"/>
          <dgm:dir/>
          <dgm:animLvl val="lvl"/>
          <dgm:resizeHandles val="exact"/>
        </dgm:presLayoutVars>
      </dgm:prSet>
      <dgm:spPr/>
      <dgm:t>
        <a:bodyPr/>
        <a:lstStyle/>
        <a:p>
          <a:endParaRPr lang="en-US"/>
        </a:p>
      </dgm:t>
    </dgm:pt>
    <dgm:pt modelId="{BD0256FB-4EAE-D741-8CE7-BE6768A33FF8}" type="pres">
      <dgm:prSet presAssocID="{C42D3FE3-69C5-E941-98EA-BD4BE583F262}" presName="children" presStyleCnt="0"/>
      <dgm:spPr/>
    </dgm:pt>
    <dgm:pt modelId="{AC27643F-4CBB-3345-A2BB-C960B72F471E}" type="pres">
      <dgm:prSet presAssocID="{C42D3FE3-69C5-E941-98EA-BD4BE583F262}" presName="childPlaceholder" presStyleCnt="0"/>
      <dgm:spPr/>
    </dgm:pt>
    <dgm:pt modelId="{884EADB6-4006-CD46-AEB1-7FDE69ABCB4A}" type="pres">
      <dgm:prSet presAssocID="{C42D3FE3-69C5-E941-98EA-BD4BE583F262}" presName="circle" presStyleCnt="0"/>
      <dgm:spPr/>
    </dgm:pt>
    <dgm:pt modelId="{AD6FF433-8E1F-0F47-B3E6-CFB4DF8CCAC9}" type="pres">
      <dgm:prSet presAssocID="{C42D3FE3-69C5-E941-98EA-BD4BE583F262}" presName="quadrant1" presStyleLbl="node1" presStyleIdx="0" presStyleCnt="4">
        <dgm:presLayoutVars>
          <dgm:chMax val="1"/>
          <dgm:bulletEnabled val="1"/>
        </dgm:presLayoutVars>
      </dgm:prSet>
      <dgm:spPr/>
      <dgm:t>
        <a:bodyPr/>
        <a:lstStyle/>
        <a:p>
          <a:endParaRPr lang="en-US"/>
        </a:p>
      </dgm:t>
    </dgm:pt>
    <dgm:pt modelId="{E3A1A4BA-0435-2249-8308-6D289485E680}" type="pres">
      <dgm:prSet presAssocID="{C42D3FE3-69C5-E941-98EA-BD4BE583F262}" presName="quadrant2" presStyleLbl="node1" presStyleIdx="1" presStyleCnt="4">
        <dgm:presLayoutVars>
          <dgm:chMax val="1"/>
          <dgm:bulletEnabled val="1"/>
        </dgm:presLayoutVars>
      </dgm:prSet>
      <dgm:spPr/>
      <dgm:t>
        <a:bodyPr/>
        <a:lstStyle/>
        <a:p>
          <a:endParaRPr lang="en-US"/>
        </a:p>
      </dgm:t>
    </dgm:pt>
    <dgm:pt modelId="{13B6B367-0E78-0440-A892-8B88E61FFE00}" type="pres">
      <dgm:prSet presAssocID="{C42D3FE3-69C5-E941-98EA-BD4BE583F262}" presName="quadrant3" presStyleLbl="node1" presStyleIdx="2" presStyleCnt="4">
        <dgm:presLayoutVars>
          <dgm:chMax val="1"/>
          <dgm:bulletEnabled val="1"/>
        </dgm:presLayoutVars>
      </dgm:prSet>
      <dgm:spPr/>
      <dgm:t>
        <a:bodyPr/>
        <a:lstStyle/>
        <a:p>
          <a:endParaRPr lang="en-US"/>
        </a:p>
      </dgm:t>
    </dgm:pt>
    <dgm:pt modelId="{AF8BFEBD-3ED5-6442-A9AF-0D25298660BD}" type="pres">
      <dgm:prSet presAssocID="{C42D3FE3-69C5-E941-98EA-BD4BE583F262}" presName="quadrant4" presStyleLbl="node1" presStyleIdx="3" presStyleCnt="4">
        <dgm:presLayoutVars>
          <dgm:chMax val="1"/>
          <dgm:bulletEnabled val="1"/>
        </dgm:presLayoutVars>
      </dgm:prSet>
      <dgm:spPr/>
      <dgm:t>
        <a:bodyPr/>
        <a:lstStyle/>
        <a:p>
          <a:endParaRPr lang="en-US"/>
        </a:p>
      </dgm:t>
    </dgm:pt>
    <dgm:pt modelId="{DF212E3F-BCA5-724C-811C-9C7E60AAC0BA}" type="pres">
      <dgm:prSet presAssocID="{C42D3FE3-69C5-E941-98EA-BD4BE583F262}" presName="quadrantPlaceholder" presStyleCnt="0"/>
      <dgm:spPr/>
    </dgm:pt>
    <dgm:pt modelId="{0BA92406-1438-1040-8739-1A6EFF62A29A}" type="pres">
      <dgm:prSet presAssocID="{C42D3FE3-69C5-E941-98EA-BD4BE583F262}" presName="center1" presStyleLbl="fgShp" presStyleIdx="0" presStyleCnt="2"/>
      <dgm:spPr/>
    </dgm:pt>
    <dgm:pt modelId="{1C0E7688-220A-BE4C-A1B2-01541D790370}" type="pres">
      <dgm:prSet presAssocID="{C42D3FE3-69C5-E941-98EA-BD4BE583F262}" presName="center2" presStyleLbl="fgShp" presStyleIdx="1" presStyleCnt="2"/>
      <dgm:spPr/>
    </dgm:pt>
  </dgm:ptLst>
  <dgm:cxnLst>
    <dgm:cxn modelId="{96023FF3-CBDB-4844-9973-842083DF177A}" srcId="{C42D3FE3-69C5-E941-98EA-BD4BE583F262}" destId="{F88F68E6-D173-B347-9018-51C0EB71D648}" srcOrd="4" destOrd="0" parTransId="{0B4E525B-C40E-B24C-BC72-50CFD1E5F6CF}" sibTransId="{CEFAA127-3B56-A746-A7B9-32322443604D}"/>
    <dgm:cxn modelId="{CF289A85-CEF8-CC45-9A07-173A8F6A4DF8}" type="presOf" srcId="{143DE0DE-3286-FB4C-847B-A33A48E2209A}" destId="{13B6B367-0E78-0440-A892-8B88E61FFE00}" srcOrd="0" destOrd="0" presId="urn:microsoft.com/office/officeart/2005/8/layout/cycle4"/>
    <dgm:cxn modelId="{C7D329C8-5FFD-A546-9433-D4E8AB877C78}" srcId="{C42D3FE3-69C5-E941-98EA-BD4BE583F262}" destId="{39C7CBB6-3074-7740-A5E5-0A98CE2803E2}" srcOrd="1" destOrd="0" parTransId="{F8606DA5-D540-2642-93F7-2DD05265690A}" sibTransId="{75018B3C-21FD-5744-8E49-8E9EA3765950}"/>
    <dgm:cxn modelId="{B996CA64-8ED1-6842-825B-57BF155A0C68}" type="presOf" srcId="{C42D3FE3-69C5-E941-98EA-BD4BE583F262}" destId="{8AFB51D6-B8C9-F940-992A-38586FDDA680}" srcOrd="0" destOrd="0" presId="urn:microsoft.com/office/officeart/2005/8/layout/cycle4"/>
    <dgm:cxn modelId="{36EA8EE7-026A-AB4C-9247-ABE98F7DC807}" type="presOf" srcId="{B570B1F3-7E6D-D644-8B94-A5F55DB15AFB}" destId="{AD6FF433-8E1F-0F47-B3E6-CFB4DF8CCAC9}" srcOrd="0" destOrd="0" presId="urn:microsoft.com/office/officeart/2005/8/layout/cycle4"/>
    <dgm:cxn modelId="{CD7F888F-5FC8-9048-996E-34AB0BBFCFB3}" type="presOf" srcId="{AA1DD756-786A-9040-99FF-9547D80788B0}" destId="{AF8BFEBD-3ED5-6442-A9AF-0D25298660BD}" srcOrd="0" destOrd="0" presId="urn:microsoft.com/office/officeart/2005/8/layout/cycle4"/>
    <dgm:cxn modelId="{AF2D6B5A-BE62-E24D-9AD2-1CA0FF4B4C6D}" type="presOf" srcId="{39C7CBB6-3074-7740-A5E5-0A98CE2803E2}" destId="{E3A1A4BA-0435-2249-8308-6D289485E680}" srcOrd="0" destOrd="0" presId="urn:microsoft.com/office/officeart/2005/8/layout/cycle4"/>
    <dgm:cxn modelId="{D888F1C1-3992-CA41-8379-4A2C2E5E955F}" srcId="{C42D3FE3-69C5-E941-98EA-BD4BE583F262}" destId="{143DE0DE-3286-FB4C-847B-A33A48E2209A}" srcOrd="2" destOrd="0" parTransId="{AC619C0F-74BB-984C-8238-BEF7C38652FF}" sibTransId="{BD0D3305-FB9D-7D48-83FA-712DBFB08256}"/>
    <dgm:cxn modelId="{F976F7A1-669C-FB4A-8D20-4D0BBB0686A8}" srcId="{C42D3FE3-69C5-E941-98EA-BD4BE583F262}" destId="{AA1DD756-786A-9040-99FF-9547D80788B0}" srcOrd="3" destOrd="0" parTransId="{CCE9F72B-8EF7-E245-88EB-6952058527A6}" sibTransId="{8C059F51-F70B-5940-BDA7-CA48A530AA10}"/>
    <dgm:cxn modelId="{5AAA3667-0C87-A44C-AF96-9ECE6C6918B1}" srcId="{C42D3FE3-69C5-E941-98EA-BD4BE583F262}" destId="{B570B1F3-7E6D-D644-8B94-A5F55DB15AFB}" srcOrd="0" destOrd="0" parTransId="{57E842FC-E59F-7D4D-9CF1-59BA74EE1235}" sibTransId="{BCF14096-6004-5144-B026-7005088D58F3}"/>
    <dgm:cxn modelId="{7A1A0732-2DBD-BB47-B5E0-76D2DE633667}" type="presParOf" srcId="{8AFB51D6-B8C9-F940-992A-38586FDDA680}" destId="{BD0256FB-4EAE-D741-8CE7-BE6768A33FF8}" srcOrd="0" destOrd="0" presId="urn:microsoft.com/office/officeart/2005/8/layout/cycle4"/>
    <dgm:cxn modelId="{D4F7D457-8038-C743-803C-8ECA3FAA2C81}" type="presParOf" srcId="{BD0256FB-4EAE-D741-8CE7-BE6768A33FF8}" destId="{AC27643F-4CBB-3345-A2BB-C960B72F471E}" srcOrd="0" destOrd="0" presId="urn:microsoft.com/office/officeart/2005/8/layout/cycle4"/>
    <dgm:cxn modelId="{FEA6052D-EC8C-BA4C-B686-8217666CC5C5}" type="presParOf" srcId="{8AFB51D6-B8C9-F940-992A-38586FDDA680}" destId="{884EADB6-4006-CD46-AEB1-7FDE69ABCB4A}" srcOrd="1" destOrd="0" presId="urn:microsoft.com/office/officeart/2005/8/layout/cycle4"/>
    <dgm:cxn modelId="{B0866A59-62DD-2C4E-9DB7-148FB86191C5}" type="presParOf" srcId="{884EADB6-4006-CD46-AEB1-7FDE69ABCB4A}" destId="{AD6FF433-8E1F-0F47-B3E6-CFB4DF8CCAC9}" srcOrd="0" destOrd="0" presId="urn:microsoft.com/office/officeart/2005/8/layout/cycle4"/>
    <dgm:cxn modelId="{255B9AB8-C973-F544-A7E4-F8E660D754FB}" type="presParOf" srcId="{884EADB6-4006-CD46-AEB1-7FDE69ABCB4A}" destId="{E3A1A4BA-0435-2249-8308-6D289485E680}" srcOrd="1" destOrd="0" presId="urn:microsoft.com/office/officeart/2005/8/layout/cycle4"/>
    <dgm:cxn modelId="{628A6DBB-242A-504F-B34C-C23CF776587B}" type="presParOf" srcId="{884EADB6-4006-CD46-AEB1-7FDE69ABCB4A}" destId="{13B6B367-0E78-0440-A892-8B88E61FFE00}" srcOrd="2" destOrd="0" presId="urn:microsoft.com/office/officeart/2005/8/layout/cycle4"/>
    <dgm:cxn modelId="{1FA49219-9B3A-B34C-A5A6-0D397D5F482D}" type="presParOf" srcId="{884EADB6-4006-CD46-AEB1-7FDE69ABCB4A}" destId="{AF8BFEBD-3ED5-6442-A9AF-0D25298660BD}" srcOrd="3" destOrd="0" presId="urn:microsoft.com/office/officeart/2005/8/layout/cycle4"/>
    <dgm:cxn modelId="{83D5A554-71DF-9447-8F2E-9196B4FDD4F0}" type="presParOf" srcId="{884EADB6-4006-CD46-AEB1-7FDE69ABCB4A}" destId="{DF212E3F-BCA5-724C-811C-9C7E60AAC0BA}" srcOrd="4" destOrd="0" presId="urn:microsoft.com/office/officeart/2005/8/layout/cycle4"/>
    <dgm:cxn modelId="{4D62ED20-638F-B64B-9889-0719EA33C235}" type="presParOf" srcId="{8AFB51D6-B8C9-F940-992A-38586FDDA680}" destId="{0BA92406-1438-1040-8739-1A6EFF62A29A}" srcOrd="2" destOrd="0" presId="urn:microsoft.com/office/officeart/2005/8/layout/cycle4"/>
    <dgm:cxn modelId="{9623D8D4-09C5-3847-9078-6C8532DFB042}" type="presParOf" srcId="{8AFB51D6-B8C9-F940-992A-38586FDDA680}" destId="{1C0E7688-220A-BE4C-A1B2-01541D79037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42FD3-CE9F-5440-A2F1-61B7AFE2D158}">
      <dsp:nvSpPr>
        <dsp:cNvPr id="0" name=""/>
        <dsp:cNvSpPr/>
      </dsp:nvSpPr>
      <dsp:spPr>
        <a:xfrm>
          <a:off x="1199789" y="612616"/>
          <a:ext cx="1427251" cy="11771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Subjective</a:t>
          </a:r>
          <a:endParaRPr lang="en-US" sz="1600" kern="1200" dirty="0"/>
        </a:p>
        <a:p>
          <a:pPr marL="171450" lvl="1" indent="-171450" algn="l" defTabSz="711200">
            <a:lnSpc>
              <a:spcPct val="90000"/>
            </a:lnSpc>
            <a:spcBef>
              <a:spcPct val="0"/>
            </a:spcBef>
            <a:spcAft>
              <a:spcPct val="15000"/>
            </a:spcAft>
            <a:buChar char="••"/>
          </a:pPr>
          <a:r>
            <a:rPr lang="en-US" sz="1600" kern="1200" dirty="0" smtClean="0"/>
            <a:t>Objective</a:t>
          </a:r>
          <a:endParaRPr lang="en-US" sz="1600" kern="1200" dirty="0"/>
        </a:p>
      </dsp:txBody>
      <dsp:txXfrm>
        <a:off x="1226879" y="639706"/>
        <a:ext cx="1373071" cy="870750"/>
      </dsp:txXfrm>
    </dsp:sp>
    <dsp:sp modelId="{2E4B96DB-973E-D54F-8D55-E82E32683F0E}">
      <dsp:nvSpPr>
        <dsp:cNvPr id="0" name=""/>
        <dsp:cNvSpPr/>
      </dsp:nvSpPr>
      <dsp:spPr>
        <a:xfrm>
          <a:off x="1953107" y="717860"/>
          <a:ext cx="1832704" cy="1832704"/>
        </a:xfrm>
        <a:prstGeom prst="leftCircularArrow">
          <a:avLst>
            <a:gd name="adj1" fmla="val 4556"/>
            <a:gd name="adj2" fmla="val 579958"/>
            <a:gd name="adj3" fmla="val 2355468"/>
            <a:gd name="adj4" fmla="val 9024489"/>
            <a:gd name="adj5" fmla="val 5315"/>
          </a:avLst>
        </a:prstGeom>
        <a:blipFill rotWithShape="0">
          <a:blip xmlns:r="http://schemas.openxmlformats.org/officeDocument/2006/relationships" r:embed="rId1">
            <a:duotone>
              <a:schemeClr val="accent1">
                <a:tint val="60000"/>
                <a:hueOff val="0"/>
                <a:satOff val="0"/>
                <a:lumOff val="0"/>
                <a:alphaOff val="0"/>
                <a:tint val="80000"/>
                <a:satMod val="135000"/>
              </a:schemeClr>
              <a:schemeClr val="accent1">
                <a:tint val="60000"/>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20629F7C-0F01-054E-B2C4-F174C19DBABE}">
      <dsp:nvSpPr>
        <dsp:cNvPr id="0" name=""/>
        <dsp:cNvSpPr/>
      </dsp:nvSpPr>
      <dsp:spPr>
        <a:xfrm>
          <a:off x="1516956" y="1537546"/>
          <a:ext cx="1268668" cy="504507"/>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Individual (attitude)</a:t>
          </a:r>
          <a:endParaRPr lang="en-US" sz="1000" kern="1200" dirty="0"/>
        </a:p>
      </dsp:txBody>
      <dsp:txXfrm>
        <a:off x="1531733" y="1552323"/>
        <a:ext cx="1239114" cy="474953"/>
      </dsp:txXfrm>
    </dsp:sp>
    <dsp:sp modelId="{E71DBA02-DCA3-9B45-9C0E-945EC3C67E0C}">
      <dsp:nvSpPr>
        <dsp:cNvPr id="0" name=""/>
        <dsp:cNvSpPr/>
      </dsp:nvSpPr>
      <dsp:spPr>
        <a:xfrm>
          <a:off x="3183240" y="612616"/>
          <a:ext cx="1427251" cy="11771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Ethical</a:t>
          </a:r>
          <a:endParaRPr lang="en-US" sz="1600" kern="1200" dirty="0"/>
        </a:p>
        <a:p>
          <a:pPr marL="171450" lvl="1" indent="-171450" algn="l" defTabSz="711200">
            <a:lnSpc>
              <a:spcPct val="90000"/>
            </a:lnSpc>
            <a:spcBef>
              <a:spcPct val="0"/>
            </a:spcBef>
            <a:spcAft>
              <a:spcPct val="15000"/>
            </a:spcAft>
            <a:buChar char="••"/>
          </a:pPr>
          <a:r>
            <a:rPr lang="en-US" sz="1600" kern="1200" dirty="0" smtClean="0"/>
            <a:t>Legal</a:t>
          </a:r>
          <a:endParaRPr lang="en-US" sz="1600" kern="1200" dirty="0"/>
        </a:p>
      </dsp:txBody>
      <dsp:txXfrm>
        <a:off x="3210330" y="891960"/>
        <a:ext cx="1373071" cy="870750"/>
      </dsp:txXfrm>
    </dsp:sp>
    <dsp:sp modelId="{590038CF-789A-9F4D-9387-B8B21242CE78}">
      <dsp:nvSpPr>
        <dsp:cNvPr id="0" name=""/>
        <dsp:cNvSpPr/>
      </dsp:nvSpPr>
      <dsp:spPr>
        <a:xfrm>
          <a:off x="3924665" y="-194304"/>
          <a:ext cx="2015075" cy="2015075"/>
        </a:xfrm>
        <a:prstGeom prst="circularArrow">
          <a:avLst>
            <a:gd name="adj1" fmla="val 4144"/>
            <a:gd name="adj2" fmla="val 522175"/>
            <a:gd name="adj3" fmla="val 19302314"/>
            <a:gd name="adj4" fmla="val 12575511"/>
            <a:gd name="adj5" fmla="val 4834"/>
          </a:avLst>
        </a:prstGeom>
        <a:blipFill rotWithShape="0">
          <a:blip xmlns:r="http://schemas.openxmlformats.org/officeDocument/2006/relationships" r:embed="rId1">
            <a:duotone>
              <a:schemeClr val="accent1">
                <a:tint val="60000"/>
                <a:hueOff val="0"/>
                <a:satOff val="0"/>
                <a:lumOff val="0"/>
                <a:alphaOff val="0"/>
                <a:tint val="80000"/>
                <a:satMod val="135000"/>
              </a:schemeClr>
              <a:schemeClr val="accent1">
                <a:tint val="60000"/>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8E50B0BC-6C88-6240-BAFE-2FD4680C04E4}">
      <dsp:nvSpPr>
        <dsp:cNvPr id="0" name=""/>
        <dsp:cNvSpPr/>
      </dsp:nvSpPr>
      <dsp:spPr>
        <a:xfrm>
          <a:off x="3500407" y="360362"/>
          <a:ext cx="1268668" cy="504507"/>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Organizational (Judgment &amp; Intention)</a:t>
          </a:r>
          <a:endParaRPr lang="en-US" sz="1000" kern="1200" dirty="0"/>
        </a:p>
      </dsp:txBody>
      <dsp:txXfrm>
        <a:off x="3515184" y="375139"/>
        <a:ext cx="1239114" cy="474953"/>
      </dsp:txXfrm>
    </dsp:sp>
    <dsp:sp modelId="{51C6D10B-56DF-8745-9A7F-846B0B64EFDB}">
      <dsp:nvSpPr>
        <dsp:cNvPr id="0" name=""/>
        <dsp:cNvSpPr/>
      </dsp:nvSpPr>
      <dsp:spPr>
        <a:xfrm>
          <a:off x="5166692" y="612616"/>
          <a:ext cx="1427251" cy="11771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Values</a:t>
          </a:r>
          <a:endParaRPr lang="en-US" sz="1600" kern="1200" dirty="0"/>
        </a:p>
        <a:p>
          <a:pPr marL="171450" lvl="1" indent="-171450" algn="l" defTabSz="711200">
            <a:lnSpc>
              <a:spcPct val="90000"/>
            </a:lnSpc>
            <a:spcBef>
              <a:spcPct val="0"/>
            </a:spcBef>
            <a:spcAft>
              <a:spcPct val="15000"/>
            </a:spcAft>
            <a:buChar char="••"/>
          </a:pPr>
          <a:r>
            <a:rPr lang="en-US" sz="1600" kern="1200" dirty="0" smtClean="0"/>
            <a:t>Compromises</a:t>
          </a:r>
          <a:endParaRPr lang="en-US" sz="1600" kern="1200" dirty="0"/>
        </a:p>
      </dsp:txBody>
      <dsp:txXfrm>
        <a:off x="5193782" y="639706"/>
        <a:ext cx="1373071" cy="870750"/>
      </dsp:txXfrm>
    </dsp:sp>
    <dsp:sp modelId="{7E387799-5103-2F4A-9268-371F8361F78A}">
      <dsp:nvSpPr>
        <dsp:cNvPr id="0" name=""/>
        <dsp:cNvSpPr/>
      </dsp:nvSpPr>
      <dsp:spPr>
        <a:xfrm>
          <a:off x="5483859" y="1537546"/>
          <a:ext cx="1268668" cy="504507"/>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Issue Contingent (Ethical Behavior)</a:t>
          </a:r>
          <a:endParaRPr lang="en-US" sz="1000" kern="1200" dirty="0"/>
        </a:p>
      </dsp:txBody>
      <dsp:txXfrm>
        <a:off x="5498636" y="1552323"/>
        <a:ext cx="1239114" cy="474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EDE05-2A46-BF42-BE81-C00016AEC8A8}">
      <dsp:nvSpPr>
        <dsp:cNvPr id="0" name=""/>
        <dsp:cNvSpPr/>
      </dsp:nvSpPr>
      <dsp:spPr>
        <a:xfrm>
          <a:off x="1678136" y="0"/>
          <a:ext cx="3044527" cy="1025525"/>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P6: “They were very fragmented and one thing I wanted to emphasize with them to do and get them thinking was that we should function as a team.”</a:t>
          </a:r>
          <a:endParaRPr lang="en-US" sz="1500" kern="1200" dirty="0"/>
        </a:p>
      </dsp:txBody>
      <dsp:txXfrm>
        <a:off x="1708173" y="30037"/>
        <a:ext cx="2984453" cy="965451"/>
      </dsp:txXfrm>
    </dsp:sp>
    <dsp:sp modelId="{1139C880-E416-2F4F-B895-5B81F5B13311}">
      <dsp:nvSpPr>
        <dsp:cNvPr id="0" name=""/>
        <dsp:cNvSpPr/>
      </dsp:nvSpPr>
      <dsp:spPr>
        <a:xfrm rot="5400000">
          <a:off x="3008114" y="1051163"/>
          <a:ext cx="384571" cy="461486"/>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tint val="80000"/>
                <a:satMod val="135000"/>
              </a:schemeClr>
              <a:schemeClr val="accent1">
                <a:tint val="60000"/>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3061954" y="1089621"/>
        <a:ext cx="276892" cy="269200"/>
      </dsp:txXfrm>
    </dsp:sp>
    <dsp:sp modelId="{94C344A8-816A-FE40-980D-876B520C2849}">
      <dsp:nvSpPr>
        <dsp:cNvPr id="0" name=""/>
        <dsp:cNvSpPr/>
      </dsp:nvSpPr>
      <dsp:spPr>
        <a:xfrm>
          <a:off x="1678136" y="1538287"/>
          <a:ext cx="3044527" cy="1025525"/>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Working as team allows nurses to keep patients safe under their care.</a:t>
          </a:r>
          <a:endParaRPr lang="en-US" sz="1500" kern="1200" dirty="0"/>
        </a:p>
      </dsp:txBody>
      <dsp:txXfrm>
        <a:off x="1708173" y="1568324"/>
        <a:ext cx="2984453" cy="965451"/>
      </dsp:txXfrm>
    </dsp:sp>
    <dsp:sp modelId="{1B06C71F-210A-1149-A2B8-51298F42D0C9}">
      <dsp:nvSpPr>
        <dsp:cNvPr id="0" name=""/>
        <dsp:cNvSpPr/>
      </dsp:nvSpPr>
      <dsp:spPr>
        <a:xfrm rot="5400000">
          <a:off x="3008114" y="2589450"/>
          <a:ext cx="384571" cy="461486"/>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tint val="80000"/>
                <a:satMod val="135000"/>
              </a:schemeClr>
              <a:schemeClr val="accent1">
                <a:tint val="60000"/>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3061954" y="2627908"/>
        <a:ext cx="276892" cy="269200"/>
      </dsp:txXfrm>
    </dsp:sp>
    <dsp:sp modelId="{47E0FFBB-5765-8D42-A288-1D3840C3CE79}">
      <dsp:nvSpPr>
        <dsp:cNvPr id="0" name=""/>
        <dsp:cNvSpPr/>
      </dsp:nvSpPr>
      <dsp:spPr>
        <a:xfrm>
          <a:off x="1678136" y="3076574"/>
          <a:ext cx="3044527" cy="1025525"/>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Theme 1: Using teamwork to keep patients safe</a:t>
          </a:r>
          <a:endParaRPr lang="en-US" sz="1500" kern="1200" dirty="0"/>
        </a:p>
      </dsp:txBody>
      <dsp:txXfrm>
        <a:off x="1708173" y="3106611"/>
        <a:ext cx="2984453" cy="9654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9BA78-D4D6-2344-96D1-5D7DE0432E75}">
      <dsp:nvSpPr>
        <dsp:cNvPr id="0" name=""/>
        <dsp:cNvSpPr/>
      </dsp:nvSpPr>
      <dsp:spPr>
        <a:xfrm>
          <a:off x="1508055" y="0"/>
          <a:ext cx="3384688" cy="892175"/>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P2: “So creating that culture on my unit is creating an environment where nurses do feel that they can feel safe to speak up when something is not going for their patient and creating that safety.”</a:t>
          </a:r>
          <a:endParaRPr lang="en-US" sz="1300" kern="1200" dirty="0"/>
        </a:p>
      </dsp:txBody>
      <dsp:txXfrm>
        <a:off x="1534186" y="26131"/>
        <a:ext cx="3332426" cy="839913"/>
      </dsp:txXfrm>
    </dsp:sp>
    <dsp:sp modelId="{04108652-00E5-CF47-8967-FBC027388D3F}">
      <dsp:nvSpPr>
        <dsp:cNvPr id="0" name=""/>
        <dsp:cNvSpPr/>
      </dsp:nvSpPr>
      <dsp:spPr>
        <a:xfrm rot="5400000">
          <a:off x="3033117" y="914479"/>
          <a:ext cx="334565" cy="401478"/>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tint val="80000"/>
                <a:satMod val="135000"/>
              </a:schemeClr>
              <a:schemeClr val="accent1">
                <a:tint val="60000"/>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3079957" y="947936"/>
        <a:ext cx="240886" cy="234196"/>
      </dsp:txXfrm>
    </dsp:sp>
    <dsp:sp modelId="{BDFF2678-17DB-314D-A6D5-9D403C5AB64A}">
      <dsp:nvSpPr>
        <dsp:cNvPr id="0" name=""/>
        <dsp:cNvSpPr/>
      </dsp:nvSpPr>
      <dsp:spPr>
        <a:xfrm>
          <a:off x="1508055" y="1338262"/>
          <a:ext cx="3384688" cy="892175"/>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Create an environment where nurse are not afraid to say they are not comfortable with a situation.</a:t>
          </a:r>
          <a:endParaRPr lang="en-US" sz="1300" kern="1200" dirty="0"/>
        </a:p>
      </dsp:txBody>
      <dsp:txXfrm>
        <a:off x="1534186" y="1364393"/>
        <a:ext cx="3332426" cy="839913"/>
      </dsp:txXfrm>
    </dsp:sp>
    <dsp:sp modelId="{5DE315F8-9D24-0A49-ABC6-94C5B2EDAAAF}">
      <dsp:nvSpPr>
        <dsp:cNvPr id="0" name=""/>
        <dsp:cNvSpPr/>
      </dsp:nvSpPr>
      <dsp:spPr>
        <a:xfrm rot="5400000">
          <a:off x="3033117" y="2252741"/>
          <a:ext cx="334565" cy="401478"/>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tint val="80000"/>
                <a:satMod val="135000"/>
              </a:schemeClr>
              <a:schemeClr val="accent1">
                <a:tint val="60000"/>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3079957" y="2286198"/>
        <a:ext cx="240886" cy="234196"/>
      </dsp:txXfrm>
    </dsp:sp>
    <dsp:sp modelId="{A146E489-32FF-1F4C-9C70-26C30E8ECCF0}">
      <dsp:nvSpPr>
        <dsp:cNvPr id="0" name=""/>
        <dsp:cNvSpPr/>
      </dsp:nvSpPr>
      <dsp:spPr>
        <a:xfrm>
          <a:off x="1508055" y="2676525"/>
          <a:ext cx="3384688" cy="892175"/>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Create a psychologically safe environment to ensure voice behaviors</a:t>
          </a:r>
          <a:endParaRPr lang="en-US" sz="1300" kern="1200" dirty="0"/>
        </a:p>
      </dsp:txBody>
      <dsp:txXfrm>
        <a:off x="1534186" y="2702656"/>
        <a:ext cx="3332426" cy="8399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4A139-3A35-8C40-A0D9-1D9CB05D82B7}">
      <dsp:nvSpPr>
        <dsp:cNvPr id="0" name=""/>
        <dsp:cNvSpPr/>
      </dsp:nvSpPr>
      <dsp:spPr>
        <a:xfrm>
          <a:off x="1428333" y="0"/>
          <a:ext cx="3544133" cy="917575"/>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P8: “So it makes me question myself with the delivery of the corrective action. This is all in consultation with my senior leaders, human resources, and other departments. </a:t>
          </a:r>
          <a:r>
            <a:rPr lang="is-IS" sz="1000" kern="1200" dirty="0" smtClean="0"/>
            <a:t>…HR takes a look at how we handle similar situations in other areas that I may not know about and what type of disciplinary action cam down for the employee.”</a:t>
          </a:r>
          <a:endParaRPr lang="en-US" sz="1000" kern="1200" dirty="0"/>
        </a:p>
      </dsp:txBody>
      <dsp:txXfrm>
        <a:off x="1455208" y="26875"/>
        <a:ext cx="3490383" cy="863825"/>
      </dsp:txXfrm>
    </dsp:sp>
    <dsp:sp modelId="{57DE2C85-772B-094A-9280-D2533B9A3CC5}">
      <dsp:nvSpPr>
        <dsp:cNvPr id="0" name=""/>
        <dsp:cNvSpPr/>
      </dsp:nvSpPr>
      <dsp:spPr>
        <a:xfrm rot="5400000">
          <a:off x="3028354" y="940514"/>
          <a:ext cx="344090" cy="412908"/>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tint val="80000"/>
                <a:satMod val="135000"/>
              </a:schemeClr>
              <a:schemeClr val="accent1">
                <a:tint val="60000"/>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3076528" y="974923"/>
        <a:ext cx="247744" cy="240863"/>
      </dsp:txXfrm>
    </dsp:sp>
    <dsp:sp modelId="{D9354C24-76B3-2848-9722-5189513C54F6}">
      <dsp:nvSpPr>
        <dsp:cNvPr id="0" name=""/>
        <dsp:cNvSpPr/>
      </dsp:nvSpPr>
      <dsp:spPr>
        <a:xfrm>
          <a:off x="1428333" y="1376362"/>
          <a:ext cx="3544133" cy="917575"/>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Collaborating and communicating with others to ensure disciplinary action is fair and just for the employee.</a:t>
          </a:r>
          <a:endParaRPr lang="en-US" sz="1000" kern="1200" dirty="0"/>
        </a:p>
      </dsp:txBody>
      <dsp:txXfrm>
        <a:off x="1455208" y="1403237"/>
        <a:ext cx="3490383" cy="863825"/>
      </dsp:txXfrm>
    </dsp:sp>
    <dsp:sp modelId="{19DD2626-6497-D349-BED2-EFB5C5422FA9}">
      <dsp:nvSpPr>
        <dsp:cNvPr id="0" name=""/>
        <dsp:cNvSpPr/>
      </dsp:nvSpPr>
      <dsp:spPr>
        <a:xfrm rot="5400000">
          <a:off x="3028354" y="2316876"/>
          <a:ext cx="344090" cy="412908"/>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tint val="80000"/>
                <a:satMod val="135000"/>
              </a:schemeClr>
              <a:schemeClr val="accent1">
                <a:tint val="60000"/>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3076528" y="2351285"/>
        <a:ext cx="247744" cy="240863"/>
      </dsp:txXfrm>
    </dsp:sp>
    <dsp:sp modelId="{3E3A7719-8748-F245-9758-90D168C27651}">
      <dsp:nvSpPr>
        <dsp:cNvPr id="0" name=""/>
        <dsp:cNvSpPr/>
      </dsp:nvSpPr>
      <dsp:spPr>
        <a:xfrm>
          <a:off x="1428333" y="2752725"/>
          <a:ext cx="3544133" cy="917575"/>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Managing just practices</a:t>
          </a:r>
          <a:endParaRPr lang="en-US" sz="1000" kern="1200" dirty="0"/>
        </a:p>
      </dsp:txBody>
      <dsp:txXfrm>
        <a:off x="1455208" y="2779600"/>
        <a:ext cx="3490383" cy="8638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234D7-7952-7146-A75E-23E46E849A40}">
      <dsp:nvSpPr>
        <dsp:cNvPr id="0" name=""/>
        <dsp:cNvSpPr/>
      </dsp:nvSpPr>
      <dsp:spPr>
        <a:xfrm>
          <a:off x="1420455" y="0"/>
          <a:ext cx="3559889" cy="955675"/>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P1: “Like for instance with the </a:t>
          </a:r>
          <a:r>
            <a:rPr lang="en-US" sz="1100" kern="1200" dirty="0" err="1" smtClean="0"/>
            <a:t>Cath</a:t>
          </a:r>
          <a:r>
            <a:rPr lang="en-US" sz="1100" kern="1200" dirty="0" smtClean="0"/>
            <a:t> lab, we have patients in the outpatient lab that need to stay overnight because they had an intervention for their heart. We may not have discharges that we don’t have capacity for yet. So I have asked them to hold those patients for a little bit until we have the discharges.”</a:t>
          </a:r>
          <a:endParaRPr lang="en-US" sz="1100" kern="1200" dirty="0"/>
        </a:p>
      </dsp:txBody>
      <dsp:txXfrm>
        <a:off x="1448446" y="27991"/>
        <a:ext cx="3503907" cy="899693"/>
      </dsp:txXfrm>
    </dsp:sp>
    <dsp:sp modelId="{BD60CDE2-1BCD-FE49-8743-C670FD0820E2}">
      <dsp:nvSpPr>
        <dsp:cNvPr id="0" name=""/>
        <dsp:cNvSpPr/>
      </dsp:nvSpPr>
      <dsp:spPr>
        <a:xfrm rot="5400000">
          <a:off x="3021210" y="979566"/>
          <a:ext cx="358378" cy="430053"/>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tint val="80000"/>
                <a:satMod val="135000"/>
              </a:schemeClr>
              <a:schemeClr val="accent1">
                <a:tint val="60000"/>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3071384" y="1015404"/>
        <a:ext cx="258031" cy="250865"/>
      </dsp:txXfrm>
    </dsp:sp>
    <dsp:sp modelId="{999673F7-BD41-914C-9350-D354A5142DED}">
      <dsp:nvSpPr>
        <dsp:cNvPr id="0" name=""/>
        <dsp:cNvSpPr/>
      </dsp:nvSpPr>
      <dsp:spPr>
        <a:xfrm>
          <a:off x="1420455" y="1433512"/>
          <a:ext cx="3559889" cy="955675"/>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Balancing safety concerns with resource constraints</a:t>
          </a:r>
          <a:endParaRPr lang="en-US" sz="1100" kern="1200" dirty="0"/>
        </a:p>
      </dsp:txBody>
      <dsp:txXfrm>
        <a:off x="1448446" y="1461503"/>
        <a:ext cx="3503907" cy="899693"/>
      </dsp:txXfrm>
    </dsp:sp>
    <dsp:sp modelId="{8DD62776-1C73-5B4D-836C-6C19F7040B0F}">
      <dsp:nvSpPr>
        <dsp:cNvPr id="0" name=""/>
        <dsp:cNvSpPr/>
      </dsp:nvSpPr>
      <dsp:spPr>
        <a:xfrm rot="5400000">
          <a:off x="3021210" y="2413079"/>
          <a:ext cx="358378" cy="430053"/>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tint val="80000"/>
                <a:satMod val="135000"/>
              </a:schemeClr>
              <a:schemeClr val="accent1">
                <a:tint val="60000"/>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3071384" y="2448917"/>
        <a:ext cx="258031" cy="250865"/>
      </dsp:txXfrm>
    </dsp:sp>
    <dsp:sp modelId="{84803D46-FF18-1647-A60B-5D01E4458615}">
      <dsp:nvSpPr>
        <dsp:cNvPr id="0" name=""/>
        <dsp:cNvSpPr/>
      </dsp:nvSpPr>
      <dsp:spPr>
        <a:xfrm>
          <a:off x="1420455" y="2867024"/>
          <a:ext cx="3559889" cy="955675"/>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Balancing compromises</a:t>
          </a:r>
          <a:endParaRPr lang="en-US" sz="1100" kern="1200" dirty="0"/>
        </a:p>
      </dsp:txBody>
      <dsp:txXfrm>
        <a:off x="1448446" y="2895015"/>
        <a:ext cx="3503907" cy="8996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D16C6-E339-1D46-9E9D-338DE3CA9B0F}">
      <dsp:nvSpPr>
        <dsp:cNvPr id="0" name=""/>
        <dsp:cNvSpPr/>
      </dsp:nvSpPr>
      <dsp:spPr>
        <a:xfrm rot="5400000">
          <a:off x="253816" y="1242549"/>
          <a:ext cx="748642" cy="1245724"/>
        </a:xfrm>
        <a:prstGeom prst="corner">
          <a:avLst>
            <a:gd name="adj1" fmla="val 16120"/>
            <a:gd name="adj2" fmla="val 16110"/>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w="12700" cap="flat" cmpd="sng" algn="ctr">
          <a:solidFill>
            <a:schemeClr val="accent1">
              <a:hueOff val="0"/>
              <a:satOff val="0"/>
              <a:lumOff val="0"/>
              <a:alphaOff val="0"/>
            </a:schemeClr>
          </a:solidFill>
          <a:prstDash val="solid"/>
          <a:miter/>
        </a:ln>
        <a:effectLst>
          <a:outerShdw blurRad="38100" dist="25400" dir="5400000"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768179B5-D940-2741-B891-8EC2011C9A3D}">
      <dsp:nvSpPr>
        <dsp:cNvPr id="0" name=""/>
        <dsp:cNvSpPr/>
      </dsp:nvSpPr>
      <dsp:spPr>
        <a:xfrm>
          <a:off x="128849" y="1614752"/>
          <a:ext cx="1124647" cy="985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Novice</a:t>
          </a:r>
          <a:endParaRPr lang="en-US" sz="1700" kern="1200" dirty="0"/>
        </a:p>
      </dsp:txBody>
      <dsp:txXfrm>
        <a:off x="128849" y="1614752"/>
        <a:ext cx="1124647" cy="985819"/>
      </dsp:txXfrm>
    </dsp:sp>
    <dsp:sp modelId="{148A2159-0526-6D4B-94F7-B7A6020DBF98}">
      <dsp:nvSpPr>
        <dsp:cNvPr id="0" name=""/>
        <dsp:cNvSpPr/>
      </dsp:nvSpPr>
      <dsp:spPr>
        <a:xfrm>
          <a:off x="1041299" y="1150837"/>
          <a:ext cx="212197" cy="212197"/>
        </a:xfrm>
        <a:prstGeom prst="triangle">
          <a:avLst>
            <a:gd name="adj" fmla="val 100000"/>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w="12700" cap="flat" cmpd="sng" algn="ctr">
          <a:solidFill>
            <a:schemeClr val="accent1">
              <a:hueOff val="0"/>
              <a:satOff val="0"/>
              <a:lumOff val="0"/>
              <a:alphaOff val="0"/>
            </a:schemeClr>
          </a:solidFill>
          <a:prstDash val="solid"/>
          <a:miter/>
        </a:ln>
        <a:effectLst>
          <a:outerShdw blurRad="38100" dist="25400" dir="5400000"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74EF1199-373F-6E4B-BC23-5058B45D332E}">
      <dsp:nvSpPr>
        <dsp:cNvPr id="0" name=""/>
        <dsp:cNvSpPr/>
      </dsp:nvSpPr>
      <dsp:spPr>
        <a:xfrm rot="5400000">
          <a:off x="1630604" y="901861"/>
          <a:ext cx="748642" cy="1245724"/>
        </a:xfrm>
        <a:prstGeom prst="corner">
          <a:avLst>
            <a:gd name="adj1" fmla="val 16120"/>
            <a:gd name="adj2" fmla="val 16110"/>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w="12700" cap="flat" cmpd="sng" algn="ctr">
          <a:solidFill>
            <a:schemeClr val="accent1">
              <a:hueOff val="0"/>
              <a:satOff val="0"/>
              <a:lumOff val="0"/>
              <a:alphaOff val="0"/>
            </a:schemeClr>
          </a:solidFill>
          <a:prstDash val="solid"/>
          <a:miter/>
        </a:ln>
        <a:effectLst>
          <a:outerShdw blurRad="38100" dist="25400" dir="5400000"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F453FF30-D953-7842-92D4-52AD7AAED843}">
      <dsp:nvSpPr>
        <dsp:cNvPr id="0" name=""/>
        <dsp:cNvSpPr/>
      </dsp:nvSpPr>
      <dsp:spPr>
        <a:xfrm>
          <a:off x="1505637" y="1274065"/>
          <a:ext cx="1124647" cy="985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Advanced beginner</a:t>
          </a:r>
          <a:endParaRPr lang="en-US" sz="1700" kern="1200" dirty="0"/>
        </a:p>
      </dsp:txBody>
      <dsp:txXfrm>
        <a:off x="1505637" y="1274065"/>
        <a:ext cx="1124647" cy="985819"/>
      </dsp:txXfrm>
    </dsp:sp>
    <dsp:sp modelId="{26F8771A-BCC1-7E49-8423-739A82AC7CAC}">
      <dsp:nvSpPr>
        <dsp:cNvPr id="0" name=""/>
        <dsp:cNvSpPr/>
      </dsp:nvSpPr>
      <dsp:spPr>
        <a:xfrm>
          <a:off x="2418087" y="810150"/>
          <a:ext cx="212197" cy="212197"/>
        </a:xfrm>
        <a:prstGeom prst="triangle">
          <a:avLst>
            <a:gd name="adj" fmla="val 100000"/>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w="12700" cap="flat" cmpd="sng" algn="ctr">
          <a:solidFill>
            <a:schemeClr val="accent1">
              <a:hueOff val="0"/>
              <a:satOff val="0"/>
              <a:lumOff val="0"/>
              <a:alphaOff val="0"/>
            </a:schemeClr>
          </a:solidFill>
          <a:prstDash val="solid"/>
          <a:miter/>
        </a:ln>
        <a:effectLst>
          <a:outerShdw blurRad="38100" dist="25400" dir="5400000"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0CDA256B-BC76-7D47-BB66-86281206CDF0}">
      <dsp:nvSpPr>
        <dsp:cNvPr id="0" name=""/>
        <dsp:cNvSpPr/>
      </dsp:nvSpPr>
      <dsp:spPr>
        <a:xfrm rot="5400000">
          <a:off x="3007392" y="561174"/>
          <a:ext cx="748642" cy="1245724"/>
        </a:xfrm>
        <a:prstGeom prst="corner">
          <a:avLst>
            <a:gd name="adj1" fmla="val 16120"/>
            <a:gd name="adj2" fmla="val 16110"/>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w="12700" cap="flat" cmpd="sng" algn="ctr">
          <a:solidFill>
            <a:schemeClr val="accent1">
              <a:hueOff val="0"/>
              <a:satOff val="0"/>
              <a:lumOff val="0"/>
              <a:alphaOff val="0"/>
            </a:schemeClr>
          </a:solidFill>
          <a:prstDash val="solid"/>
          <a:miter/>
        </a:ln>
        <a:effectLst>
          <a:outerShdw blurRad="38100" dist="25400" dir="5400000"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5D9F33B6-4316-F448-95FA-BC926B9E0392}">
      <dsp:nvSpPr>
        <dsp:cNvPr id="0" name=""/>
        <dsp:cNvSpPr/>
      </dsp:nvSpPr>
      <dsp:spPr>
        <a:xfrm>
          <a:off x="2882425" y="933377"/>
          <a:ext cx="1124647" cy="985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Proficient</a:t>
          </a:r>
          <a:endParaRPr lang="en-US" sz="1700" kern="1200" dirty="0"/>
        </a:p>
      </dsp:txBody>
      <dsp:txXfrm>
        <a:off x="2882425" y="933377"/>
        <a:ext cx="1124647" cy="985819"/>
      </dsp:txXfrm>
    </dsp:sp>
    <dsp:sp modelId="{B3A46735-EB59-C242-9D58-2704E337AE88}">
      <dsp:nvSpPr>
        <dsp:cNvPr id="0" name=""/>
        <dsp:cNvSpPr/>
      </dsp:nvSpPr>
      <dsp:spPr>
        <a:xfrm>
          <a:off x="3794875" y="469462"/>
          <a:ext cx="212197" cy="212197"/>
        </a:xfrm>
        <a:prstGeom prst="triangle">
          <a:avLst>
            <a:gd name="adj" fmla="val 100000"/>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w="12700" cap="flat" cmpd="sng" algn="ctr">
          <a:solidFill>
            <a:schemeClr val="accent1">
              <a:hueOff val="0"/>
              <a:satOff val="0"/>
              <a:lumOff val="0"/>
              <a:alphaOff val="0"/>
            </a:schemeClr>
          </a:solidFill>
          <a:prstDash val="solid"/>
          <a:miter/>
        </a:ln>
        <a:effectLst>
          <a:outerShdw blurRad="38100" dist="25400" dir="5400000"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1BBE0333-0135-2546-89E4-1E457C02C1D7}">
      <dsp:nvSpPr>
        <dsp:cNvPr id="0" name=""/>
        <dsp:cNvSpPr/>
      </dsp:nvSpPr>
      <dsp:spPr>
        <a:xfrm rot="5400000">
          <a:off x="4384181" y="220486"/>
          <a:ext cx="748642" cy="1245724"/>
        </a:xfrm>
        <a:prstGeom prst="corner">
          <a:avLst>
            <a:gd name="adj1" fmla="val 16120"/>
            <a:gd name="adj2" fmla="val 16110"/>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w="12700" cap="flat" cmpd="sng" algn="ctr">
          <a:solidFill>
            <a:schemeClr val="accent1">
              <a:hueOff val="0"/>
              <a:satOff val="0"/>
              <a:lumOff val="0"/>
              <a:alphaOff val="0"/>
            </a:schemeClr>
          </a:solidFill>
          <a:prstDash val="solid"/>
          <a:miter/>
        </a:ln>
        <a:effectLst>
          <a:outerShdw blurRad="38100" dist="25400" dir="5400000"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0368EBCA-BD88-604E-B679-F3D0C119B3F4}">
      <dsp:nvSpPr>
        <dsp:cNvPr id="0" name=""/>
        <dsp:cNvSpPr/>
      </dsp:nvSpPr>
      <dsp:spPr>
        <a:xfrm>
          <a:off x="4259213" y="592689"/>
          <a:ext cx="1124647" cy="985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Competent</a:t>
          </a:r>
          <a:endParaRPr lang="en-US" sz="1700" kern="1200" dirty="0"/>
        </a:p>
      </dsp:txBody>
      <dsp:txXfrm>
        <a:off x="4259213" y="592689"/>
        <a:ext cx="1124647" cy="985819"/>
      </dsp:txXfrm>
    </dsp:sp>
    <dsp:sp modelId="{475AC3AD-0992-DF49-B6A8-FBBE3C708D2A}">
      <dsp:nvSpPr>
        <dsp:cNvPr id="0" name=""/>
        <dsp:cNvSpPr/>
      </dsp:nvSpPr>
      <dsp:spPr>
        <a:xfrm>
          <a:off x="5171663" y="128774"/>
          <a:ext cx="212197" cy="212197"/>
        </a:xfrm>
        <a:prstGeom prst="triangle">
          <a:avLst>
            <a:gd name="adj" fmla="val 100000"/>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w="12700" cap="flat" cmpd="sng" algn="ctr">
          <a:solidFill>
            <a:schemeClr val="accent1">
              <a:hueOff val="0"/>
              <a:satOff val="0"/>
              <a:lumOff val="0"/>
              <a:alphaOff val="0"/>
            </a:schemeClr>
          </a:solidFill>
          <a:prstDash val="solid"/>
          <a:miter/>
        </a:ln>
        <a:effectLst>
          <a:outerShdw blurRad="38100" dist="25400" dir="5400000"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825F63F2-74D7-9D45-AFCC-E70E9DB4942D}">
      <dsp:nvSpPr>
        <dsp:cNvPr id="0" name=""/>
        <dsp:cNvSpPr/>
      </dsp:nvSpPr>
      <dsp:spPr>
        <a:xfrm rot="5400000">
          <a:off x="5760969" y="-120201"/>
          <a:ext cx="748642" cy="1245724"/>
        </a:xfrm>
        <a:prstGeom prst="corner">
          <a:avLst>
            <a:gd name="adj1" fmla="val 16120"/>
            <a:gd name="adj2" fmla="val 16110"/>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w="12700" cap="flat" cmpd="sng" algn="ctr">
          <a:solidFill>
            <a:schemeClr val="accent1">
              <a:hueOff val="0"/>
              <a:satOff val="0"/>
              <a:lumOff val="0"/>
              <a:alphaOff val="0"/>
            </a:schemeClr>
          </a:solidFill>
          <a:prstDash val="solid"/>
          <a:miter/>
        </a:ln>
        <a:effectLst>
          <a:outerShdw blurRad="38100" dist="25400" dir="5400000"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D7D995AF-B621-3445-BBC9-4481ECB27674}">
      <dsp:nvSpPr>
        <dsp:cNvPr id="0" name=""/>
        <dsp:cNvSpPr/>
      </dsp:nvSpPr>
      <dsp:spPr>
        <a:xfrm>
          <a:off x="5636002" y="252002"/>
          <a:ext cx="1124647" cy="985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Expert</a:t>
          </a:r>
          <a:endParaRPr lang="en-US" sz="1700" kern="1200" dirty="0"/>
        </a:p>
      </dsp:txBody>
      <dsp:txXfrm>
        <a:off x="5636002" y="252002"/>
        <a:ext cx="1124647" cy="9858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FF433-8E1F-0F47-B3E6-CFB4DF8CCAC9}">
      <dsp:nvSpPr>
        <dsp:cNvPr id="0" name=""/>
        <dsp:cNvSpPr/>
      </dsp:nvSpPr>
      <dsp:spPr>
        <a:xfrm>
          <a:off x="1862456" y="207487"/>
          <a:ext cx="1576179" cy="1576179"/>
        </a:xfrm>
        <a:prstGeom prst="pieWedge">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a:t>Using Teamwork To Keeping Patients Safe</a:t>
          </a:r>
        </a:p>
      </dsp:txBody>
      <dsp:txXfrm>
        <a:off x="2324108" y="669139"/>
        <a:ext cx="1114527" cy="1114527"/>
      </dsp:txXfrm>
    </dsp:sp>
    <dsp:sp modelId="{E3A1A4BA-0435-2249-8308-6D289485E680}">
      <dsp:nvSpPr>
        <dsp:cNvPr id="0" name=""/>
        <dsp:cNvSpPr/>
      </dsp:nvSpPr>
      <dsp:spPr>
        <a:xfrm rot="5400000">
          <a:off x="3511438" y="207487"/>
          <a:ext cx="1576179" cy="1576179"/>
        </a:xfrm>
        <a:prstGeom prst="pieWedge">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a:t>Creating Psychologically Safe Environments</a:t>
          </a:r>
        </a:p>
      </dsp:txBody>
      <dsp:txXfrm rot="-5400000">
        <a:off x="3511438" y="669139"/>
        <a:ext cx="1114527" cy="1114527"/>
      </dsp:txXfrm>
    </dsp:sp>
    <dsp:sp modelId="{13B6B367-0E78-0440-A892-8B88E61FFE00}">
      <dsp:nvSpPr>
        <dsp:cNvPr id="0" name=""/>
        <dsp:cNvSpPr/>
      </dsp:nvSpPr>
      <dsp:spPr>
        <a:xfrm rot="10800000">
          <a:off x="3511438" y="1856469"/>
          <a:ext cx="1576179" cy="1576179"/>
        </a:xfrm>
        <a:prstGeom prst="pieWedge">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a:t>Managing Just Practices</a:t>
          </a:r>
        </a:p>
      </dsp:txBody>
      <dsp:txXfrm rot="10800000">
        <a:off x="3511438" y="1856469"/>
        <a:ext cx="1114527" cy="1114527"/>
      </dsp:txXfrm>
    </dsp:sp>
    <dsp:sp modelId="{AF8BFEBD-3ED5-6442-A9AF-0D25298660BD}">
      <dsp:nvSpPr>
        <dsp:cNvPr id="0" name=""/>
        <dsp:cNvSpPr/>
      </dsp:nvSpPr>
      <dsp:spPr>
        <a:xfrm rot="16200000">
          <a:off x="1862456" y="1856469"/>
          <a:ext cx="1576179" cy="1576179"/>
        </a:xfrm>
        <a:prstGeom prst="pieWedge">
          <a:avLst/>
        </a:prstGeom>
        <a:blipFill rotWithShape="0">
          <a:blip xmlns:r="http://schemas.openxmlformats.org/officeDocument/2006/relationships" r:embed="rId1">
            <a:duotone>
              <a:schemeClr val="accent1">
                <a:hueOff val="0"/>
                <a:satOff val="0"/>
                <a:lumOff val="0"/>
                <a:alphaOff val="0"/>
                <a:tint val="80000"/>
                <a:satMod val="135000"/>
              </a:schemeClr>
              <a:schemeClr val="accent1">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a:t>Balancing Compromises</a:t>
          </a:r>
        </a:p>
      </dsp:txBody>
      <dsp:txXfrm rot="5400000">
        <a:off x="2324108" y="1856469"/>
        <a:ext cx="1114527" cy="1114527"/>
      </dsp:txXfrm>
    </dsp:sp>
    <dsp:sp modelId="{0BA92406-1438-1040-8739-1A6EFF62A29A}">
      <dsp:nvSpPr>
        <dsp:cNvPr id="0" name=""/>
        <dsp:cNvSpPr/>
      </dsp:nvSpPr>
      <dsp:spPr>
        <a:xfrm>
          <a:off x="3202937" y="1492456"/>
          <a:ext cx="544200" cy="473217"/>
        </a:xfrm>
        <a:prstGeom prst="circularArrow">
          <a:avLst/>
        </a:prstGeom>
        <a:blipFill rotWithShape="0">
          <a:blip xmlns:r="http://schemas.openxmlformats.org/officeDocument/2006/relationships" r:embed="rId1">
            <a:duotone>
              <a:schemeClr val="accent1">
                <a:tint val="60000"/>
                <a:hueOff val="0"/>
                <a:satOff val="0"/>
                <a:lumOff val="0"/>
                <a:alphaOff val="0"/>
                <a:tint val="80000"/>
                <a:satMod val="135000"/>
              </a:schemeClr>
              <a:schemeClr val="accent1">
                <a:tint val="60000"/>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dsp:style>
    </dsp:sp>
    <dsp:sp modelId="{1C0E7688-220A-BE4C-A1B2-01541D790370}">
      <dsp:nvSpPr>
        <dsp:cNvPr id="0" name=""/>
        <dsp:cNvSpPr/>
      </dsp:nvSpPr>
      <dsp:spPr>
        <a:xfrm rot="10800000">
          <a:off x="3202937" y="1674463"/>
          <a:ext cx="544200" cy="473217"/>
        </a:xfrm>
        <a:prstGeom prst="circularArrow">
          <a:avLst/>
        </a:prstGeom>
        <a:blipFill rotWithShape="0">
          <a:blip xmlns:r="http://schemas.openxmlformats.org/officeDocument/2006/relationships" r:embed="rId1">
            <a:duotone>
              <a:schemeClr val="accent1">
                <a:tint val="60000"/>
                <a:hueOff val="0"/>
                <a:satOff val="0"/>
                <a:lumOff val="0"/>
                <a:alphaOff val="0"/>
                <a:tint val="80000"/>
                <a:satMod val="135000"/>
              </a:schemeClr>
              <a:schemeClr val="accent1">
                <a:tint val="60000"/>
                <a:hueOff val="0"/>
                <a:satOff val="0"/>
                <a:lumOff val="0"/>
                <a:alphaOff val="0"/>
                <a:shade val="80000"/>
                <a:satMod val="150000"/>
              </a:schemeClr>
            </a:duotone>
          </a:blip>
          <a:tile tx="0" ty="0" sx="65000" sy="65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1FAD64-EF72-A040-866A-EEF5A4119356}" type="datetimeFigureOut">
              <a:rPr lang="en-US" smtClean="0"/>
              <a:t>1/13/21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5B2FE1-B660-904B-B467-B1CCAAEF1369}" type="slidenum">
              <a:rPr lang="en-US" smtClean="0"/>
              <a:t>‹#›</a:t>
            </a:fld>
            <a:endParaRPr lang="en-US"/>
          </a:p>
        </p:txBody>
      </p:sp>
    </p:spTree>
    <p:extLst>
      <p:ext uri="{BB962C8B-B14F-4D97-AF65-F5344CB8AC3E}">
        <p14:creationId xmlns:p14="http://schemas.microsoft.com/office/powerpoint/2010/main" val="6329282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5B2FE1-B660-904B-B467-B1CCAAEF1369}" type="slidenum">
              <a:rPr lang="en-US" smtClean="0"/>
              <a:t>1</a:t>
            </a:fld>
            <a:endParaRPr lang="en-US"/>
          </a:p>
        </p:txBody>
      </p:sp>
    </p:spTree>
    <p:extLst>
      <p:ext uri="{BB962C8B-B14F-4D97-AF65-F5344CB8AC3E}">
        <p14:creationId xmlns:p14="http://schemas.microsoft.com/office/powerpoint/2010/main" val="1874833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B2FE1-B660-904B-B467-B1CCAAEF1369}" type="slidenum">
              <a:rPr lang="en-US" smtClean="0"/>
              <a:t>30</a:t>
            </a:fld>
            <a:endParaRPr lang="en-US"/>
          </a:p>
        </p:txBody>
      </p:sp>
    </p:spTree>
    <p:extLst>
      <p:ext uri="{BB962C8B-B14F-4D97-AF65-F5344CB8AC3E}">
        <p14:creationId xmlns:p14="http://schemas.microsoft.com/office/powerpoint/2010/main" val="2800736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findings on ethical practice reveal</a:t>
            </a:r>
            <a:r>
              <a:rPr lang="en-US" baseline="0" dirty="0" smtClean="0"/>
              <a:t> that frontline nurse managers focus their reasoning process on four themes identified in the current study. </a:t>
            </a:r>
            <a:endParaRPr lang="en-US" dirty="0"/>
          </a:p>
        </p:txBody>
      </p:sp>
      <p:sp>
        <p:nvSpPr>
          <p:cNvPr id="4" name="Slide Number Placeholder 3"/>
          <p:cNvSpPr>
            <a:spLocks noGrp="1"/>
          </p:cNvSpPr>
          <p:nvPr>
            <p:ph type="sldNum" sz="quarter" idx="10"/>
          </p:nvPr>
        </p:nvSpPr>
        <p:spPr/>
        <p:txBody>
          <a:bodyPr/>
          <a:lstStyle/>
          <a:p>
            <a:fld id="{895B2FE1-B660-904B-B467-B1CCAAEF1369}" type="slidenum">
              <a:rPr lang="en-US" smtClean="0"/>
              <a:t>32</a:t>
            </a:fld>
            <a:endParaRPr lang="en-US"/>
          </a:p>
        </p:txBody>
      </p:sp>
    </p:spTree>
    <p:extLst>
      <p:ext uri="{BB962C8B-B14F-4D97-AF65-F5344CB8AC3E}">
        <p14:creationId xmlns:p14="http://schemas.microsoft.com/office/powerpoint/2010/main" val="415359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B2FE1-B660-904B-B467-B1CCAAEF1369}" type="slidenum">
              <a:rPr lang="en-US" smtClean="0"/>
              <a:t>33</a:t>
            </a:fld>
            <a:endParaRPr lang="en-US"/>
          </a:p>
        </p:txBody>
      </p:sp>
    </p:spTree>
    <p:extLst>
      <p:ext uri="{BB962C8B-B14F-4D97-AF65-F5344CB8AC3E}">
        <p14:creationId xmlns:p14="http://schemas.microsoft.com/office/powerpoint/2010/main" val="1617554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B2FE1-B660-904B-B467-B1CCAAEF1369}" type="slidenum">
              <a:rPr lang="en-US" smtClean="0"/>
              <a:t>34</a:t>
            </a:fld>
            <a:endParaRPr lang="en-US"/>
          </a:p>
        </p:txBody>
      </p:sp>
    </p:spTree>
    <p:extLst>
      <p:ext uri="{BB962C8B-B14F-4D97-AF65-F5344CB8AC3E}">
        <p14:creationId xmlns:p14="http://schemas.microsoft.com/office/powerpoint/2010/main" val="2038516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895B2FE1-B660-904B-B467-B1CCAAEF1369}" type="slidenum">
              <a:rPr lang="en-US" smtClean="0"/>
              <a:t>2</a:t>
            </a:fld>
            <a:endParaRPr lang="en-US"/>
          </a:p>
        </p:txBody>
      </p:sp>
    </p:spTree>
    <p:extLst>
      <p:ext uri="{BB962C8B-B14F-4D97-AF65-F5344CB8AC3E}">
        <p14:creationId xmlns:p14="http://schemas.microsoft.com/office/powerpoint/2010/main" val="35461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5B2FE1-B660-904B-B467-B1CCAAEF1369}" type="slidenum">
              <a:rPr lang="en-US" smtClean="0"/>
              <a:t>3</a:t>
            </a:fld>
            <a:endParaRPr lang="en-US"/>
          </a:p>
        </p:txBody>
      </p:sp>
    </p:spTree>
    <p:extLst>
      <p:ext uri="{BB962C8B-B14F-4D97-AF65-F5344CB8AC3E}">
        <p14:creationId xmlns:p14="http://schemas.microsoft.com/office/powerpoint/2010/main" val="2011883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B2FE1-B660-904B-B467-B1CCAAEF1369}" type="slidenum">
              <a:rPr lang="en-US" smtClean="0"/>
              <a:t>4</a:t>
            </a:fld>
            <a:endParaRPr lang="en-US"/>
          </a:p>
        </p:txBody>
      </p:sp>
    </p:spTree>
    <p:extLst>
      <p:ext uri="{BB962C8B-B14F-4D97-AF65-F5344CB8AC3E}">
        <p14:creationId xmlns:p14="http://schemas.microsoft.com/office/powerpoint/2010/main" val="1926148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5B2FE1-B660-904B-B467-B1CCAAEF1369}" type="slidenum">
              <a:rPr lang="en-US" smtClean="0"/>
              <a:t>7</a:t>
            </a:fld>
            <a:endParaRPr lang="en-US"/>
          </a:p>
        </p:txBody>
      </p:sp>
    </p:spTree>
    <p:extLst>
      <p:ext uri="{BB962C8B-B14F-4D97-AF65-F5344CB8AC3E}">
        <p14:creationId xmlns:p14="http://schemas.microsoft.com/office/powerpoint/2010/main" val="3787731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B2FE1-B660-904B-B467-B1CCAAEF1369}" type="slidenum">
              <a:rPr lang="en-US" smtClean="0"/>
              <a:t>8</a:t>
            </a:fld>
            <a:endParaRPr lang="en-US"/>
          </a:p>
        </p:txBody>
      </p:sp>
    </p:spTree>
    <p:extLst>
      <p:ext uri="{BB962C8B-B14F-4D97-AF65-F5344CB8AC3E}">
        <p14:creationId xmlns:p14="http://schemas.microsoft.com/office/powerpoint/2010/main" val="1731021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B2FE1-B660-904B-B467-B1CCAAEF1369}" type="slidenum">
              <a:rPr lang="en-US" smtClean="0"/>
              <a:t>11</a:t>
            </a:fld>
            <a:endParaRPr lang="en-US"/>
          </a:p>
        </p:txBody>
      </p:sp>
    </p:spTree>
    <p:extLst>
      <p:ext uri="{BB962C8B-B14F-4D97-AF65-F5344CB8AC3E}">
        <p14:creationId xmlns:p14="http://schemas.microsoft.com/office/powerpoint/2010/main" val="2756534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B2FE1-B660-904B-B467-B1CCAAEF1369}" type="slidenum">
              <a:rPr lang="en-US" smtClean="0"/>
              <a:t>12</a:t>
            </a:fld>
            <a:endParaRPr lang="en-US"/>
          </a:p>
        </p:txBody>
      </p:sp>
    </p:spTree>
    <p:extLst>
      <p:ext uri="{BB962C8B-B14F-4D97-AF65-F5344CB8AC3E}">
        <p14:creationId xmlns:p14="http://schemas.microsoft.com/office/powerpoint/2010/main" val="493934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B2FE1-B660-904B-B467-B1CCAAEF1369}" type="slidenum">
              <a:rPr lang="en-US" smtClean="0"/>
              <a:t>27</a:t>
            </a:fld>
            <a:endParaRPr lang="en-US"/>
          </a:p>
        </p:txBody>
      </p:sp>
    </p:spTree>
    <p:extLst>
      <p:ext uri="{BB962C8B-B14F-4D97-AF65-F5344CB8AC3E}">
        <p14:creationId xmlns:p14="http://schemas.microsoft.com/office/powerpoint/2010/main" val="950284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16012" y="1904999"/>
            <a:ext cx="6938963" cy="1582271"/>
          </a:xfrm>
        </p:spPr>
        <p:txBody>
          <a:bodyPr anchor="b" anchorCtr="0"/>
          <a:lstStyle>
            <a:lvl1pPr>
              <a:lnSpc>
                <a:spcPct val="95000"/>
              </a:lnSpc>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116013" y="3487271"/>
            <a:ext cx="6938961" cy="1143000"/>
          </a:xfrm>
        </p:spPr>
        <p:txBody>
          <a:bodyPr/>
          <a:lstStyle>
            <a:lvl1pPr marL="0" indent="0" algn="ctr">
              <a:spcBef>
                <a:spcPts val="300"/>
              </a:spcBef>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07741" y="5715000"/>
            <a:ext cx="2133600" cy="275478"/>
          </a:xfrm>
        </p:spPr>
        <p:txBody>
          <a:bodyPr/>
          <a:lstStyle>
            <a:lvl1pPr>
              <a:defRPr>
                <a:solidFill>
                  <a:schemeClr val="bg2">
                    <a:lumMod val="60000"/>
                    <a:lumOff val="40000"/>
                  </a:schemeClr>
                </a:solidFill>
              </a:defRPr>
            </a:lvl1pPr>
          </a:lstStyle>
          <a:p>
            <a:fld id="{F7A0C434-1E3F-5F4D-BFF3-8ACDEEF940E9}" type="datetimeFigureOut">
              <a:rPr lang="en-US" smtClean="0"/>
              <a:t>1/13/21</a:t>
            </a:fld>
            <a:endParaRPr lang="en-US"/>
          </a:p>
        </p:txBody>
      </p:sp>
      <p:sp>
        <p:nvSpPr>
          <p:cNvPr id="5" name="Footer Placeholder 4"/>
          <p:cNvSpPr>
            <a:spLocks noGrp="1"/>
          </p:cNvSpPr>
          <p:nvPr>
            <p:ph type="ftr" sz="quarter" idx="11"/>
          </p:nvPr>
        </p:nvSpPr>
        <p:spPr>
          <a:xfrm>
            <a:off x="1102659" y="5715000"/>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5715000"/>
            <a:ext cx="457200" cy="275478"/>
          </a:xfrm>
        </p:spPr>
        <p:txBody>
          <a:bodyPr/>
          <a:lstStyle>
            <a:lvl1pPr>
              <a:defRPr>
                <a:solidFill>
                  <a:schemeClr val="bg2">
                    <a:lumMod val="60000"/>
                    <a:lumOff val="40000"/>
                  </a:schemeClr>
                </a:solidFill>
              </a:defRPr>
            </a:lvl1pPr>
          </a:lstStyle>
          <a:p>
            <a:fld id="{2D57B0AA-AC8E-4463-ADAC-E87D09B82E4F}"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4686766"/>
            <a:ext cx="7315200" cy="400705"/>
          </a:xfrm>
          <a:prstGeom prst="rect">
            <a:avLst/>
          </a:prstGeom>
        </p:spPr>
      </p:pic>
      <p:pic>
        <p:nvPicPr>
          <p:cNvPr id="10" name="Picture 9" descr="coverAccentTop.png"/>
          <p:cNvPicPr>
            <a:picLocks noChangeAspect="1"/>
          </p:cNvPicPr>
          <p:nvPr/>
        </p:nvPicPr>
        <p:blipFill>
          <a:blip r:embed="rId4"/>
          <a:stretch>
            <a:fillRect/>
          </a:stretch>
        </p:blipFill>
        <p:spPr>
          <a:xfrm>
            <a:off x="914400" y="1619136"/>
            <a:ext cx="7315200" cy="39138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4754083" y="673398"/>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4754083" y="5636584"/>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7774169" y="5636584"/>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7774169" y="673398"/>
            <a:ext cx="742950" cy="361950"/>
          </a:xfrm>
          <a:prstGeom prst="rect">
            <a:avLst/>
          </a:prstGeom>
          <a:noFill/>
        </p:spPr>
      </p:pic>
      <p:sp>
        <p:nvSpPr>
          <p:cNvPr id="2" name="Title 1"/>
          <p:cNvSpPr>
            <a:spLocks noGrp="1"/>
          </p:cNvSpPr>
          <p:nvPr>
            <p:ph type="title"/>
          </p:nvPr>
        </p:nvSpPr>
        <p:spPr>
          <a:xfrm>
            <a:off x="838200" y="914400"/>
            <a:ext cx="3429000" cy="1371600"/>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081121" y="914400"/>
            <a:ext cx="3108960" cy="4815841"/>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2667001"/>
            <a:ext cx="3429000" cy="2895600"/>
          </a:xfrm>
        </p:spPr>
        <p:txBody>
          <a:bodyPr vert="horz" lIns="91440" tIns="45720" rIns="91440" bIns="45720" rtlCol="0">
            <a:normAutofit/>
          </a:bodyPr>
          <a:lstStyle>
            <a:lvl1pPr marL="0" indent="0" algn="ctr">
              <a:spcBef>
                <a:spcPts val="500"/>
              </a:spcBef>
              <a:buNone/>
              <a:defRPr lang="en-US" sz="18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F7A0C434-1E3F-5F4D-BFF3-8ACDEEF940E9}" type="datetimeFigureOut">
              <a:rPr lang="en-US" smtClean="0"/>
              <a:t>1/13/21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12254-D39E-6B47-A92B-A127D780F496}" type="slidenum">
              <a:rPr lang="en-US" smtClean="0"/>
              <a:t>‹#›</a:t>
            </a:fld>
            <a:endParaRPr lang="en-US"/>
          </a:p>
        </p:txBody>
      </p:sp>
      <p:pic>
        <p:nvPicPr>
          <p:cNvPr id="8" name="Picture 2" descr="captionAccent.png"/>
          <p:cNvPicPr>
            <a:picLocks noChangeAspect="1" noChangeArrowheads="1"/>
          </p:cNvPicPr>
          <p:nvPr/>
        </p:nvPicPr>
        <p:blipFill>
          <a:blip r:embed="rId4"/>
          <a:srcRect/>
          <a:stretch>
            <a:fillRect/>
          </a:stretch>
        </p:blipFill>
        <p:spPr bwMode="auto">
          <a:xfrm>
            <a:off x="838200" y="2326341"/>
            <a:ext cx="3429000" cy="240307"/>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1752600" y="565897"/>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1752600" y="4128247"/>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6648450" y="4128247"/>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6648450"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286000" y="780826"/>
            <a:ext cx="45720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F7A0C434-1E3F-5F4D-BFF3-8ACDEEF940E9}" type="datetimeFigureOut">
              <a:rPr lang="en-US" smtClean="0"/>
              <a:t>1/13/21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12254-D39E-6B47-A92B-A127D780F496}"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pic>
        <p:nvPicPr>
          <p:cNvPr id="15" name="Picture 3" descr="scrollwork-Bottom.png"/>
          <p:cNvPicPr>
            <a:picLocks noChangeAspect="1" noChangeArrowheads="1"/>
          </p:cNvPicPr>
          <p:nvPr/>
        </p:nvPicPr>
        <p:blipFill>
          <a:blip r:embed="rId2"/>
          <a:srcRect/>
          <a:stretch>
            <a:fillRect/>
          </a:stretch>
        </p:blipFill>
        <p:spPr bwMode="auto">
          <a:xfrm flipH="1">
            <a:off x="993402" y="4128247"/>
            <a:ext cx="742950" cy="361950"/>
          </a:xfrm>
          <a:prstGeom prst="rect">
            <a:avLst/>
          </a:prstGeom>
          <a:noFill/>
        </p:spPr>
      </p:pic>
      <p:pic>
        <p:nvPicPr>
          <p:cNvPr id="4099" name="Picture 3" descr="scrollwork-Bottom.png"/>
          <p:cNvPicPr>
            <a:picLocks noChangeAspect="1" noChangeArrowheads="1"/>
          </p:cNvPicPr>
          <p:nvPr/>
        </p:nvPicPr>
        <p:blipFill>
          <a:blip r:embed="rId2"/>
          <a:srcRect/>
          <a:stretch>
            <a:fillRect/>
          </a:stretch>
        </p:blipFill>
        <p:spPr bwMode="auto">
          <a:xfrm>
            <a:off x="7407649" y="4128247"/>
            <a:ext cx="742950" cy="361950"/>
          </a:xfrm>
          <a:prstGeom prst="rect">
            <a:avLst/>
          </a:prstGeom>
          <a:noFill/>
        </p:spPr>
      </p:pic>
      <p:pic>
        <p:nvPicPr>
          <p:cNvPr id="12" name="Picture 2" descr="scrollwork-Top.png"/>
          <p:cNvPicPr>
            <a:picLocks noChangeAspect="1" noChangeArrowheads="1"/>
          </p:cNvPicPr>
          <p:nvPr/>
        </p:nvPicPr>
        <p:blipFill>
          <a:blip r:embed="rId3"/>
          <a:srcRect/>
          <a:stretch>
            <a:fillRect/>
          </a:stretch>
        </p:blipFill>
        <p:spPr bwMode="auto">
          <a:xfrm flipH="1">
            <a:off x="993402" y="565897"/>
            <a:ext cx="742950" cy="361950"/>
          </a:xfrm>
          <a:prstGeom prst="rect">
            <a:avLst/>
          </a:prstGeom>
          <a:noFill/>
        </p:spPr>
      </p:pic>
      <p:pic>
        <p:nvPicPr>
          <p:cNvPr id="4098" name="Picture 2" descr="scrollwork-Top.png"/>
          <p:cNvPicPr>
            <a:picLocks noChangeAspect="1" noChangeArrowheads="1"/>
          </p:cNvPicPr>
          <p:nvPr/>
        </p:nvPicPr>
        <p:blipFill>
          <a:blip r:embed="rId3"/>
          <a:srcRect/>
          <a:stretch>
            <a:fillRect/>
          </a:stretch>
        </p:blipFill>
        <p:spPr bwMode="auto">
          <a:xfrm>
            <a:off x="7407649"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F7A0C434-1E3F-5F4D-BFF3-8ACDEEF940E9}" type="datetimeFigureOut">
              <a:rPr lang="en-US" smtClean="0"/>
              <a:t>1/13/21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12254-D39E-6B47-A92B-A127D780F496}"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
        <p:nvSpPr>
          <p:cNvPr id="14" name="Picture Placeholder 2"/>
          <p:cNvSpPr>
            <a:spLocks noGrp="1"/>
          </p:cNvSpPr>
          <p:nvPr>
            <p:ph type="pic" idx="13"/>
          </p:nvPr>
        </p:nvSpPr>
        <p:spPr>
          <a:xfrm>
            <a:off x="4912659"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084294"/>
            <a:ext cx="7543800" cy="3639670"/>
          </a:xfrm>
        </p:spPr>
        <p:txBody>
          <a:bodyPr vert="eaVert"/>
          <a:lstStyle>
            <a:lvl5pPr>
              <a:defRPr/>
            </a:lvl5pPr>
            <a:lvl6pPr marL="2286000">
              <a:defRPr/>
            </a:lvl6pPr>
            <a:lvl7pPr marL="2286000">
              <a:defRPr/>
            </a:lvl7pPr>
            <a:lvl8pPr marL="2286000">
              <a:defRPr/>
            </a:lvl8pPr>
            <a:lvl9pPr marL="22860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A0C434-1E3F-5F4D-BFF3-8ACDEEF940E9}"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12254-D39E-6B47-A92B-A127D780F49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922048"/>
            <a:ext cx="1676400" cy="4814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922048"/>
            <a:ext cx="5638800" cy="481488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A0C434-1E3F-5F4D-BFF3-8ACDEEF940E9}"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12254-D39E-6B47-A92B-A127D780F496}" type="slidenum">
              <a:rPr lang="en-US" smtClean="0"/>
              <a:t>‹#›</a:t>
            </a:fld>
            <a:endParaRPr lang="en-US"/>
          </a:p>
        </p:txBody>
      </p:sp>
      <p:pic>
        <p:nvPicPr>
          <p:cNvPr id="5122" name="Picture 2" descr="verticalAccent.png"/>
          <p:cNvPicPr>
            <a:picLocks noChangeAspect="1" noChangeArrowheads="1"/>
          </p:cNvPicPr>
          <p:nvPr/>
        </p:nvPicPr>
        <p:blipFill>
          <a:blip r:embed="rId2"/>
          <a:srcRect/>
          <a:stretch>
            <a:fillRect/>
          </a:stretch>
        </p:blipFill>
        <p:spPr bwMode="auto">
          <a:xfrm>
            <a:off x="6626225" y="860612"/>
            <a:ext cx="247364" cy="493776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A0C434-1E3F-5F4D-BFF3-8ACDEEF940E9}"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12254-D39E-6B47-A92B-A127D780F496}" type="slidenum">
              <a:rPr lang="en-US" smtClean="0"/>
              <a:t>‹#›</a:t>
            </a:fld>
            <a:endParaRPr lang="en-US"/>
          </a:p>
        </p:txBody>
      </p:sp>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02519" y="4038600"/>
            <a:ext cx="6938963" cy="1174376"/>
          </a:xfrm>
        </p:spPr>
        <p:txBody>
          <a:bodyPr anchor="b" anchorCtr="0">
            <a:noAutofit/>
          </a:bodyPr>
          <a:lstStyle>
            <a:lvl1pPr>
              <a:lnSpc>
                <a:spcPct val="95000"/>
              </a:lnSpc>
              <a:defRPr sz="5200"/>
            </a:lvl1pPr>
          </a:lstStyle>
          <a:p>
            <a:r>
              <a:rPr lang="en-US" smtClean="0"/>
              <a:t>Click to edit Master title style</a:t>
            </a:r>
            <a:endParaRPr lang="en-US" dirty="0"/>
          </a:p>
        </p:txBody>
      </p:sp>
      <p:sp>
        <p:nvSpPr>
          <p:cNvPr id="3" name="Subtitle 2"/>
          <p:cNvSpPr>
            <a:spLocks noGrp="1"/>
          </p:cNvSpPr>
          <p:nvPr>
            <p:ph type="subTitle" idx="1"/>
          </p:nvPr>
        </p:nvSpPr>
        <p:spPr>
          <a:xfrm>
            <a:off x="1102520" y="5212977"/>
            <a:ext cx="6938961" cy="775447"/>
          </a:xfrm>
        </p:spPr>
        <p:txBody>
          <a:bodyPr>
            <a:normAutofit/>
          </a:bodyPr>
          <a:lstStyle>
            <a:lvl1pPr marL="0" indent="0" algn="ctr">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07741" y="6214969"/>
            <a:ext cx="2133600" cy="275478"/>
          </a:xfrm>
        </p:spPr>
        <p:txBody>
          <a:bodyPr/>
          <a:lstStyle>
            <a:lvl1pPr>
              <a:defRPr>
                <a:solidFill>
                  <a:schemeClr val="bg2">
                    <a:lumMod val="60000"/>
                    <a:lumOff val="40000"/>
                  </a:schemeClr>
                </a:solidFill>
              </a:defRPr>
            </a:lvl1pPr>
          </a:lstStyle>
          <a:p>
            <a:fld id="{F7A0C434-1E3F-5F4D-BFF3-8ACDEEF940E9}" type="datetimeFigureOut">
              <a:rPr lang="en-US" smtClean="0"/>
              <a:t>1/13/21</a:t>
            </a:fld>
            <a:endParaRPr lang="en-US"/>
          </a:p>
        </p:txBody>
      </p:sp>
      <p:sp>
        <p:nvSpPr>
          <p:cNvPr id="5" name="Footer Placeholder 4"/>
          <p:cNvSpPr>
            <a:spLocks noGrp="1"/>
          </p:cNvSpPr>
          <p:nvPr>
            <p:ph type="ftr" sz="quarter" idx="11"/>
          </p:nvPr>
        </p:nvSpPr>
        <p:spPr>
          <a:xfrm>
            <a:off x="1102659" y="6214969"/>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6214969"/>
            <a:ext cx="457200" cy="275478"/>
          </a:xfrm>
        </p:spPr>
        <p:txBody>
          <a:bodyPr/>
          <a:lstStyle>
            <a:lvl1pPr>
              <a:defRPr>
                <a:solidFill>
                  <a:schemeClr val="bg2">
                    <a:lumMod val="60000"/>
                    <a:lumOff val="40000"/>
                  </a:schemeClr>
                </a:solidFill>
              </a:defRPr>
            </a:lvl1pPr>
          </a:lstStyle>
          <a:p>
            <a:fld id="{FF912254-D39E-6B47-A92B-A127D780F496}"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3915801"/>
            <a:ext cx="7315200" cy="400705"/>
          </a:xfrm>
          <a:prstGeom prst="rect">
            <a:avLst/>
          </a:prstGeom>
        </p:spPr>
      </p:pic>
      <p:sp>
        <p:nvSpPr>
          <p:cNvPr id="11" name="Picture Placeholder 2"/>
          <p:cNvSpPr>
            <a:spLocks noGrp="1"/>
          </p:cNvSpPr>
          <p:nvPr>
            <p:ph type="pic" idx="13"/>
          </p:nvPr>
        </p:nvSpPr>
        <p:spPr>
          <a:xfrm>
            <a:off x="1188720" y="1004455"/>
            <a:ext cx="6766560" cy="2729345"/>
          </a:xfrm>
          <a:solidFill>
            <a:schemeClr val="bg2"/>
          </a:solidFill>
          <a:ln w="127000">
            <a:solidFill>
              <a:schemeClr val="tx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6012" y="1904998"/>
            <a:ext cx="6938964" cy="1582271"/>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600" kern="1200">
                <a:solidFill>
                  <a:schemeClr val="tx1"/>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16012" y="3487271"/>
            <a:ext cx="6938960" cy="1143000"/>
          </a:xfrm>
        </p:spPr>
        <p:txBody>
          <a:bodyPr vert="horz" lIns="91440" tIns="45720" rIns="91440" bIns="45720" rtlCol="0">
            <a:normAutofit/>
          </a:bodyPr>
          <a:lstStyle>
            <a:lvl1pPr marL="0" indent="0" algn="ctr" defTabSz="914400" rtl="0" eaLnBrk="1" latinLnBrk="0" hangingPunct="1">
              <a:spcBef>
                <a:spcPts val="300"/>
              </a:spcBef>
              <a:buSzPct val="100000"/>
              <a:buFont typeface="Wingdings" pitchFamily="2" charset="2"/>
              <a:buNone/>
              <a:defRPr lang="en-US" sz="1800" kern="1200" smtClean="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A0C434-1E3F-5F4D-BFF3-8ACDEEF940E9}"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12254-D39E-6B47-A92B-A127D780F496}" type="slidenum">
              <a:rPr lang="en-US" smtClean="0"/>
              <a:t>‹#›</a:t>
            </a:fld>
            <a:endParaRPr lang="en-US"/>
          </a:p>
        </p:txBody>
      </p:sp>
      <p:pic>
        <p:nvPicPr>
          <p:cNvPr id="1026" name="Picture 2" descr="SectionAccentTop.png"/>
          <p:cNvPicPr>
            <a:picLocks noChangeAspect="1" noChangeArrowheads="1"/>
          </p:cNvPicPr>
          <p:nvPr/>
        </p:nvPicPr>
        <p:blipFill>
          <a:blip r:embed="rId2"/>
          <a:srcRect/>
          <a:stretch>
            <a:fillRect/>
          </a:stretch>
        </p:blipFill>
        <p:spPr bwMode="auto">
          <a:xfrm>
            <a:off x="914400" y="1618488"/>
            <a:ext cx="7315200" cy="356382"/>
          </a:xfrm>
          <a:prstGeom prst="rect">
            <a:avLst/>
          </a:prstGeom>
          <a:noFill/>
        </p:spPr>
      </p:pic>
      <p:pic>
        <p:nvPicPr>
          <p:cNvPr id="1027" name="Picture 3" descr="SectionAccentBottom.png"/>
          <p:cNvPicPr>
            <a:picLocks noChangeAspect="1" noChangeArrowheads="1"/>
          </p:cNvPicPr>
          <p:nvPr/>
        </p:nvPicPr>
        <p:blipFill>
          <a:blip r:embed="rId3"/>
          <a:srcRect/>
          <a:stretch>
            <a:fillRect/>
          </a:stretch>
        </p:blipFill>
        <p:spPr bwMode="auto">
          <a:xfrm>
            <a:off x="914400" y="4690872"/>
            <a:ext cx="7315200" cy="356382"/>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926106"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5013" indent="-282575">
              <a:defRPr sz="1800"/>
            </a:lvl7pPr>
            <a:lvl8pPr marL="2287588" indent="-282575">
              <a:defRPr sz="1800"/>
            </a:lvl8pPr>
            <a:lvl9pPr marL="2568575" indent="-2809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A0C434-1E3F-5F4D-BFF3-8ACDEEF940E9}" type="datetimeFigureOut">
              <a:rPr lang="en-US" smtClean="0"/>
              <a:t>1/13/21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12254-D39E-6B47-A92B-A127D780F49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81100"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8200"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4163">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5269006"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26106"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A0C434-1E3F-5F4D-BFF3-8ACDEEF940E9}" type="datetimeFigureOut">
              <a:rPr lang="en-US" smtClean="0"/>
              <a:t>1/13/21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12254-D39E-6B47-A92B-A127D780F496}" type="slidenum">
              <a:rPr lang="en-US" smtClean="0"/>
              <a:t>‹#›</a:t>
            </a:fld>
            <a:endParaRPr lang="en-US"/>
          </a:p>
        </p:txBody>
      </p:sp>
      <p:pic>
        <p:nvPicPr>
          <p:cNvPr id="2050" name="Picture 2" descr="comparisonRule.png"/>
          <p:cNvPicPr>
            <a:picLocks noChangeAspect="1" noChangeArrowheads="1"/>
          </p:cNvPicPr>
          <p:nvPr/>
        </p:nvPicPr>
        <p:blipFill>
          <a:blip r:embed="rId3"/>
          <a:srcRect/>
          <a:stretch>
            <a:fillRect/>
          </a:stretch>
        </p:blipFill>
        <p:spPr bwMode="auto">
          <a:xfrm>
            <a:off x="1247775" y="2686050"/>
            <a:ext cx="2609850" cy="133350"/>
          </a:xfrm>
          <a:prstGeom prst="rect">
            <a:avLst/>
          </a:prstGeom>
          <a:noFill/>
        </p:spPr>
      </p:pic>
      <p:pic>
        <p:nvPicPr>
          <p:cNvPr id="12" name="Picture 2" descr="comparisonRule.png"/>
          <p:cNvPicPr>
            <a:picLocks noChangeAspect="1" noChangeArrowheads="1"/>
          </p:cNvPicPr>
          <p:nvPr/>
        </p:nvPicPr>
        <p:blipFill>
          <a:blip r:embed="rId3"/>
          <a:srcRect/>
          <a:stretch>
            <a:fillRect/>
          </a:stretch>
        </p:blipFill>
        <p:spPr bwMode="auto">
          <a:xfrm>
            <a:off x="5335681" y="2686050"/>
            <a:ext cx="2609850" cy="13335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A0C434-1E3F-5F4D-BFF3-8ACDEEF940E9}" type="datetimeFigureOut">
              <a:rPr lang="en-US" smtClean="0"/>
              <a:t>1/13/21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12254-D39E-6B47-A92B-A127D780F4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0C434-1E3F-5F4D-BFF3-8ACDEEF940E9}" type="datetimeFigureOut">
              <a:rPr lang="en-US" smtClean="0"/>
              <a:t>1/13/21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12254-D39E-6B47-A92B-A127D780F49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3429000" cy="1371600"/>
          </a:xfrm>
        </p:spPr>
        <p:txBody>
          <a:bodyPr anchor="b">
            <a:noAutofit/>
          </a:bodyPr>
          <a:lstStyle>
            <a:lvl1pPr algn="ctr">
              <a:defRPr sz="3600" b="0"/>
            </a:lvl1pPr>
          </a:lstStyle>
          <a:p>
            <a:r>
              <a:rPr lang="en-US" smtClean="0"/>
              <a:t>Click to edit Master title style</a:t>
            </a:r>
            <a:endParaRPr lang="en-US" dirty="0"/>
          </a:p>
        </p:txBody>
      </p:sp>
      <p:sp>
        <p:nvSpPr>
          <p:cNvPr id="3" name="Content Placeholder 2"/>
          <p:cNvSpPr>
            <a:spLocks noGrp="1"/>
          </p:cNvSpPr>
          <p:nvPr>
            <p:ph idx="1"/>
          </p:nvPr>
        </p:nvSpPr>
        <p:spPr>
          <a:xfrm>
            <a:off x="4926106" y="914400"/>
            <a:ext cx="3429000" cy="4815841"/>
          </a:xfrm>
        </p:spPr>
        <p:txBody>
          <a:bodyPr>
            <a:normAutofit/>
          </a:bodyPr>
          <a:lstStyle>
            <a:lvl1pPr marL="341313" indent="-341313">
              <a:defRPr sz="2200"/>
            </a:lvl1pPr>
            <a:lvl2pPr marL="631825" indent="-284163">
              <a:defRPr sz="2000"/>
            </a:lvl2pPr>
            <a:lvl3pPr marL="914400" indent="-284163">
              <a:defRPr sz="1800"/>
            </a:lvl3pPr>
            <a:lvl4pPr marL="1196975" indent="-284163">
              <a:defRPr sz="1800"/>
            </a:lvl4pPr>
            <a:lvl5pPr marL="1487488" indent="-284163">
              <a:defRPr sz="1800"/>
            </a:lvl5pPr>
            <a:lvl6pPr marL="1770063" indent="-284163">
              <a:defRPr sz="1800"/>
            </a:lvl6pPr>
            <a:lvl7pPr marL="2060575" indent="-284163">
              <a:defRPr sz="1800"/>
            </a:lvl7pPr>
            <a:lvl8pPr marL="2344738" indent="-284163">
              <a:defRPr sz="1800"/>
            </a:lvl8pPr>
            <a:lvl9pPr marL="2627313" indent="-2841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8200" y="2667001"/>
            <a:ext cx="3429000" cy="2895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0C434-1E3F-5F4D-BFF3-8ACDEEF940E9}" type="datetimeFigureOut">
              <a:rPr lang="en-US" smtClean="0"/>
              <a:t>1/13/21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pic>
        <p:nvPicPr>
          <p:cNvPr id="3074" name="Picture 2" descr="captionAccent.png"/>
          <p:cNvPicPr>
            <a:picLocks noChangeAspect="1" noChangeArrowheads="1"/>
          </p:cNvPicPr>
          <p:nvPr/>
        </p:nvPicPr>
        <p:blipFill>
          <a:blip r:embed="rId2"/>
          <a:srcRect/>
          <a:stretch>
            <a:fillRect/>
          </a:stretch>
        </p:blipFill>
        <p:spPr bwMode="auto">
          <a:xfrm>
            <a:off x="838200" y="2326341"/>
            <a:ext cx="3429000" cy="240307"/>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interiorEdging.png"/>
          <p:cNvPicPr>
            <a:picLocks noChangeAspect="1"/>
          </p:cNvPicPr>
          <p:nvPr/>
        </p:nvPicPr>
        <p:blipFill>
          <a:blip r:embed="rId16"/>
          <a:stretch>
            <a:fillRect/>
          </a:stretch>
        </p:blipFill>
        <p:spPr>
          <a:xfrm>
            <a:off x="0" y="0"/>
            <a:ext cx="9144000" cy="6858000"/>
          </a:xfrm>
          <a:prstGeom prst="rect">
            <a:avLst/>
          </a:prstGeom>
        </p:spPr>
      </p:pic>
      <p:sp>
        <p:nvSpPr>
          <p:cNvPr id="2" name="Title Placeholder 1"/>
          <p:cNvSpPr>
            <a:spLocks noGrp="1"/>
          </p:cNvSpPr>
          <p:nvPr>
            <p:ph type="title"/>
          </p:nvPr>
        </p:nvSpPr>
        <p:spPr>
          <a:xfrm>
            <a:off x="800100" y="381000"/>
            <a:ext cx="75438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2084294"/>
            <a:ext cx="6949440" cy="36396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118412"/>
            <a:ext cx="2133600" cy="275478"/>
          </a:xfrm>
          <a:prstGeom prst="rect">
            <a:avLst/>
          </a:prstGeom>
        </p:spPr>
        <p:txBody>
          <a:bodyPr vert="horz" lIns="91440" tIns="45720" rIns="91440" bIns="45720" rtlCol="0" anchor="ctr"/>
          <a:lstStyle>
            <a:lvl1pPr algn="r">
              <a:defRPr sz="1200">
                <a:solidFill>
                  <a:schemeClr val="tx1"/>
                </a:solidFill>
              </a:defRPr>
            </a:lvl1pPr>
          </a:lstStyle>
          <a:p>
            <a:fld id="{F7A0C434-1E3F-5F4D-BFF3-8ACDEEF940E9}" type="datetimeFigureOut">
              <a:rPr lang="en-US" smtClean="0"/>
              <a:t>1/13/21</a:t>
            </a:fld>
            <a:endParaRPr lang="en-US"/>
          </a:p>
        </p:txBody>
      </p:sp>
      <p:sp>
        <p:nvSpPr>
          <p:cNvPr id="5" name="Footer Placeholder 4"/>
          <p:cNvSpPr>
            <a:spLocks noGrp="1"/>
          </p:cNvSpPr>
          <p:nvPr>
            <p:ph type="ftr" sz="quarter" idx="3"/>
          </p:nvPr>
        </p:nvSpPr>
        <p:spPr>
          <a:xfrm>
            <a:off x="457200" y="6118412"/>
            <a:ext cx="2895600" cy="275478"/>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4343400" y="6118412"/>
            <a:ext cx="457200" cy="275478"/>
          </a:xfrm>
          <a:prstGeom prst="rect">
            <a:avLst/>
          </a:prstGeom>
        </p:spPr>
        <p:txBody>
          <a:bodyPr vert="horz" lIns="91440" tIns="45720" rIns="91440" bIns="45720" rtlCol="0" anchor="ctr"/>
          <a:lstStyle>
            <a:lvl1pPr algn="ctr">
              <a:defRPr sz="1200">
                <a:solidFill>
                  <a:schemeClr val="tx1"/>
                </a:solidFill>
              </a:defRPr>
            </a:lvl1pPr>
          </a:lstStyle>
          <a:p>
            <a:fld id="{FF912254-D39E-6B47-A92B-A127D780F4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Lst>
  <p:txStyles>
    <p:titleStyle>
      <a:lvl1pPr algn="ctr" defTabSz="914400" rtl="0" eaLnBrk="1" latinLnBrk="0" hangingPunct="1">
        <a:spcBef>
          <a:spcPct val="0"/>
        </a:spcBef>
        <a:buNone/>
        <a:defRPr sz="5600" kern="1200">
          <a:solidFill>
            <a:schemeClr val="tx1"/>
          </a:solidFill>
          <a:latin typeface="+mj-lt"/>
          <a:ea typeface="+mj-ea"/>
          <a:cs typeface="+mj-cs"/>
        </a:defRPr>
      </a:lvl1pPr>
    </p:titleStyle>
    <p:body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png"/><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diagramData" Target="../diagrams/data6.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2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28.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29.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3.xml"/><Relationship Id="rId2" Type="http://schemas.openxmlformats.org/officeDocument/2006/relationships/diagramData" Target="../diagrams/data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5.xml.rels><?xml version="1.0" encoding="UTF-8" standalone="yes"?>
<Relationships xmlns="http://schemas.openxmlformats.org/package/2006/relationships"><Relationship Id="rId3" Type="http://schemas.openxmlformats.org/officeDocument/2006/relationships/hyperlink" Target="https://www.jama.com" TargetMode="External"/><Relationship Id="rId4" Type="http://schemas.openxmlformats.org/officeDocument/2006/relationships/hyperlink" Target="https://www.acep.org/Content.aspx?id=80871" TargetMode="External"/><Relationship Id="rId5" Type="http://schemas.openxmlformats.org/officeDocument/2006/relationships/hyperlink" Target="https://www.ache.org/policy/environ.cfm" TargetMode="External"/><Relationship Id="rId6" Type="http://schemas.openxmlformats.org/officeDocument/2006/relationships/hyperlink" Target="https://www.uky.edu/~eushe2/Bandura/Bandura1989ACD.pdf" TargetMode="External"/><Relationship Id="rId7" Type="http://schemas.openxmlformats.org/officeDocument/2006/relationships/hyperlink" Target="https://nurse.org/articles/federal-staffing-ratios/" TargetMode="External"/><Relationship Id="rId8" Type="http://schemas.openxmlformats.org/officeDocument/2006/relationships/hyperlink" Target="http://doi.org/10.5840/beq201020439" TargetMode="External"/><Relationship Id="rId1" Type="http://schemas.openxmlformats.org/officeDocument/2006/relationships/slideLayout" Target="../slideLayouts/slideLayout8.xml"/><Relationship Id="rId2" Type="http://schemas.openxmlformats.org/officeDocument/2006/relationships/hyperlink" Target="https://www.ahrq.gov/data/hcup/co-level-stats.htm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bioethicsinstitute.org/nursing-ethics-summit-report/ethics-expert-database" TargetMode="External"/><Relationship Id="rId3" Type="http://schemas.openxmlformats.org/officeDocument/2006/relationships/hyperlink" Target="https://health.usnews.com/health-care/best-hospitals/articles/best-hospitals-honor-roll-and-overview"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www.ncbi.nlm.nih.gov/pubmed/9840887" TargetMode="External"/><Relationship Id="rId3" Type="http://schemas.openxmlformats.org/officeDocument/2006/relationships/hyperlink" Target="https://healthcostinstitute.org/annual-reports/2016-health-care-cost-and-utilization-repor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jf3263@yahoo.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7.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6013" y="2106082"/>
            <a:ext cx="6938963" cy="1195917"/>
          </a:xfrm>
        </p:spPr>
        <p:txBody>
          <a:bodyPr>
            <a:normAutofit fontScale="90000"/>
          </a:bodyPr>
          <a:lstStyle/>
          <a:p>
            <a:r>
              <a:rPr lang="en-US" sz="2700" dirty="0">
                <a:latin typeface="Times New Roman"/>
              </a:rPr>
              <a:t>Cognitive Contexts of Ethical Practice: A Phenomenological Study of Nurse Managers</a:t>
            </a:r>
            <a:r>
              <a:rPr lang="en-US" sz="2400" dirty="0">
                <a:latin typeface="Times New Roman"/>
              </a:rPr>
              <a:t/>
            </a:r>
            <a:br>
              <a:rPr lang="en-US" sz="2400" dirty="0">
                <a:latin typeface="Times New Roman"/>
              </a:rPr>
            </a:br>
            <a:r>
              <a:rPr lang="en-US" sz="2400" dirty="0" smtClean="0">
                <a:latin typeface="Times New Roman"/>
              </a:rPr>
              <a:t> </a:t>
            </a:r>
            <a:endParaRPr lang="en-US" sz="2400" dirty="0">
              <a:latin typeface="Times New Roman"/>
            </a:endParaRPr>
          </a:p>
        </p:txBody>
      </p:sp>
      <p:sp>
        <p:nvSpPr>
          <p:cNvPr id="3" name="Subtitle 2"/>
          <p:cNvSpPr>
            <a:spLocks noGrp="1"/>
          </p:cNvSpPr>
          <p:nvPr>
            <p:ph type="subTitle" idx="1"/>
          </p:nvPr>
        </p:nvSpPr>
        <p:spPr>
          <a:xfrm>
            <a:off x="1116013" y="3566583"/>
            <a:ext cx="6938961" cy="2624667"/>
          </a:xfrm>
        </p:spPr>
        <p:txBody>
          <a:bodyPr>
            <a:normAutofit fontScale="77500" lnSpcReduction="20000"/>
          </a:bodyPr>
          <a:lstStyle/>
          <a:p>
            <a:r>
              <a:rPr lang="en-US" dirty="0" smtClean="0">
                <a:latin typeface="Times New Roman"/>
              </a:rPr>
              <a:t>University of Phoenix</a:t>
            </a:r>
          </a:p>
          <a:p>
            <a:r>
              <a:rPr lang="en-US" dirty="0" smtClean="0">
                <a:latin typeface="Times New Roman"/>
              </a:rPr>
              <a:t>Dissertation</a:t>
            </a:r>
          </a:p>
          <a:p>
            <a:r>
              <a:rPr lang="en-US" dirty="0" smtClean="0">
                <a:latin typeface="Times New Roman"/>
              </a:rPr>
              <a:t>January 13, 2021</a:t>
            </a:r>
          </a:p>
          <a:p>
            <a:pPr algn="l"/>
            <a:endParaRPr lang="en-US" dirty="0" smtClean="0">
              <a:solidFill>
                <a:schemeClr val="tx1"/>
              </a:solidFill>
              <a:latin typeface="Times New Roman"/>
            </a:endParaRPr>
          </a:p>
          <a:p>
            <a:pPr algn="l"/>
            <a:endParaRPr lang="en-US" dirty="0">
              <a:solidFill>
                <a:schemeClr val="tx1"/>
              </a:solidFill>
              <a:latin typeface="Times New Roman"/>
            </a:endParaRPr>
          </a:p>
          <a:p>
            <a:pPr algn="l"/>
            <a:endParaRPr lang="en-US" dirty="0" smtClean="0">
              <a:solidFill>
                <a:schemeClr val="tx1"/>
              </a:solidFill>
              <a:latin typeface="Times New Roman"/>
            </a:endParaRPr>
          </a:p>
          <a:p>
            <a:pPr algn="l"/>
            <a:r>
              <a:rPr lang="en-US" dirty="0" smtClean="0">
                <a:solidFill>
                  <a:schemeClr val="tx1"/>
                </a:solidFill>
                <a:latin typeface="Times New Roman"/>
              </a:rPr>
              <a:t>By</a:t>
            </a:r>
            <a:r>
              <a:rPr lang="en-US" dirty="0">
                <a:solidFill>
                  <a:schemeClr val="tx1"/>
                </a:solidFill>
                <a:latin typeface="Times New Roman"/>
              </a:rPr>
              <a:t>: Jennifer Fosty, Ph. D., RN, OCN</a:t>
            </a:r>
          </a:p>
          <a:p>
            <a:pPr algn="l"/>
            <a:r>
              <a:rPr lang="en-US" dirty="0" smtClean="0">
                <a:solidFill>
                  <a:schemeClr val="tx1"/>
                </a:solidFill>
                <a:latin typeface="Times New Roman"/>
              </a:rPr>
              <a:t>       Linda </a:t>
            </a:r>
            <a:r>
              <a:rPr lang="en-US" dirty="0" err="1">
                <a:solidFill>
                  <a:schemeClr val="tx1"/>
                </a:solidFill>
                <a:latin typeface="Times New Roman"/>
              </a:rPr>
              <a:t>Amankwaa</a:t>
            </a:r>
            <a:r>
              <a:rPr lang="en-US" dirty="0">
                <a:solidFill>
                  <a:schemeClr val="tx1"/>
                </a:solidFill>
                <a:latin typeface="Times New Roman"/>
              </a:rPr>
              <a:t>, Ph. D., RN, FAAN</a:t>
            </a:r>
          </a:p>
          <a:p>
            <a:pPr algn="l"/>
            <a:r>
              <a:rPr lang="en-US" dirty="0" smtClean="0">
                <a:solidFill>
                  <a:schemeClr val="tx1"/>
                </a:solidFill>
                <a:latin typeface="Times New Roman"/>
              </a:rPr>
              <a:t>       </a:t>
            </a:r>
            <a:r>
              <a:rPr lang="en-US" dirty="0" err="1" smtClean="0">
                <a:solidFill>
                  <a:schemeClr val="tx1"/>
                </a:solidFill>
                <a:latin typeface="Times New Roman"/>
              </a:rPr>
              <a:t>Mirella</a:t>
            </a:r>
            <a:r>
              <a:rPr lang="en-US" dirty="0" smtClean="0">
                <a:solidFill>
                  <a:schemeClr val="tx1"/>
                </a:solidFill>
                <a:latin typeface="Times New Roman"/>
              </a:rPr>
              <a:t> </a:t>
            </a:r>
            <a:r>
              <a:rPr lang="en-US" dirty="0">
                <a:solidFill>
                  <a:schemeClr val="tx1"/>
                </a:solidFill>
                <a:latin typeface="Times New Roman"/>
              </a:rPr>
              <a:t>Brooks, Ph. D., FNP-BC, AONP-BC</a:t>
            </a:r>
          </a:p>
          <a:p>
            <a:pPr algn="l"/>
            <a:r>
              <a:rPr lang="en-US" dirty="0" smtClean="0">
                <a:solidFill>
                  <a:schemeClr val="tx1"/>
                </a:solidFill>
                <a:latin typeface="Times New Roman"/>
              </a:rPr>
              <a:t>       Suzanne </a:t>
            </a:r>
            <a:r>
              <a:rPr lang="en-US" dirty="0">
                <a:solidFill>
                  <a:schemeClr val="tx1"/>
                </a:solidFill>
                <a:latin typeface="Times New Roman"/>
              </a:rPr>
              <a:t>Moss-</a:t>
            </a:r>
            <a:r>
              <a:rPr lang="en-US" dirty="0" err="1">
                <a:solidFill>
                  <a:schemeClr val="tx1"/>
                </a:solidFill>
                <a:latin typeface="Times New Roman"/>
              </a:rPr>
              <a:t>Richins</a:t>
            </a:r>
            <a:r>
              <a:rPr lang="en-US" dirty="0">
                <a:solidFill>
                  <a:schemeClr val="tx1"/>
                </a:solidFill>
                <a:latin typeface="Times New Roman"/>
              </a:rPr>
              <a:t>, DHA, FACHE</a:t>
            </a:r>
          </a:p>
          <a:p>
            <a:pPr algn="l"/>
            <a:endParaRPr lang="en-US" dirty="0"/>
          </a:p>
        </p:txBody>
      </p:sp>
    </p:spTree>
    <p:extLst>
      <p:ext uri="{BB962C8B-B14F-4D97-AF65-F5344CB8AC3E}">
        <p14:creationId xmlns:p14="http://schemas.microsoft.com/office/powerpoint/2010/main" val="19748105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4600" y="1117600"/>
            <a:ext cx="1980029" cy="369332"/>
          </a:xfrm>
          <a:prstGeom prst="rect">
            <a:avLst/>
          </a:prstGeom>
          <a:noFill/>
        </p:spPr>
        <p:txBody>
          <a:bodyPr wrap="none" rtlCol="0">
            <a:spAutoFit/>
          </a:bodyPr>
          <a:lstStyle/>
          <a:p>
            <a:r>
              <a:rPr lang="en-US" dirty="0" smtClean="0"/>
              <a:t>Researcher’s Journal</a:t>
            </a:r>
            <a:endParaRPr lang="en-US" dirty="0"/>
          </a:p>
        </p:txBody>
      </p:sp>
      <p:pic>
        <p:nvPicPr>
          <p:cNvPr id="4" name="Content Placeholder 3" descr="Screenshot 2020-03-11 16.40.57.png"/>
          <p:cNvPicPr>
            <a:picLocks noChangeAspect="1"/>
          </p:cNvPicPr>
          <p:nvPr/>
        </p:nvPicPr>
        <p:blipFill>
          <a:blip r:embed="rId2">
            <a:extLst>
              <a:ext uri="{28A0092B-C50C-407E-A947-70E740481C1C}">
                <a14:useLocalDpi xmlns:a14="http://schemas.microsoft.com/office/drawing/2010/main" val="0"/>
              </a:ext>
            </a:extLst>
          </a:blip>
          <a:srcRect t="-12515" b="-12515"/>
          <a:stretch>
            <a:fillRect/>
          </a:stretch>
        </p:blipFill>
        <p:spPr>
          <a:xfrm>
            <a:off x="965200" y="1447800"/>
            <a:ext cx="7531100" cy="4471797"/>
          </a:xfrm>
          <a:prstGeom prst="rect">
            <a:avLst/>
          </a:prstGeom>
        </p:spPr>
      </p:pic>
      <p:sp>
        <p:nvSpPr>
          <p:cNvPr id="5" name="TextBox 4"/>
          <p:cNvSpPr txBox="1"/>
          <p:nvPr/>
        </p:nvSpPr>
        <p:spPr>
          <a:xfrm>
            <a:off x="8496300" y="6172200"/>
            <a:ext cx="439171" cy="369332"/>
          </a:xfrm>
          <a:prstGeom prst="rect">
            <a:avLst/>
          </a:prstGeom>
          <a:noFill/>
        </p:spPr>
        <p:txBody>
          <a:bodyPr wrap="square" rtlCol="0">
            <a:spAutoFit/>
          </a:bodyPr>
          <a:lstStyle/>
          <a:p>
            <a:r>
              <a:rPr lang="en-US" dirty="0" smtClean="0"/>
              <a:t>10</a:t>
            </a:r>
            <a:endParaRPr lang="en-US" dirty="0"/>
          </a:p>
        </p:txBody>
      </p:sp>
      <p:sp>
        <p:nvSpPr>
          <p:cNvPr id="7" name="TextBox 6"/>
          <p:cNvSpPr txBox="1"/>
          <p:nvPr/>
        </p:nvSpPr>
        <p:spPr>
          <a:xfrm>
            <a:off x="3962400" y="850900"/>
            <a:ext cx="1390124" cy="369332"/>
          </a:xfrm>
          <a:prstGeom prst="rect">
            <a:avLst/>
          </a:prstGeom>
          <a:noFill/>
        </p:spPr>
        <p:txBody>
          <a:bodyPr wrap="none" rtlCol="0">
            <a:spAutoFit/>
          </a:bodyPr>
          <a:lstStyle/>
          <a:p>
            <a:r>
              <a:rPr lang="en-US" dirty="0" smtClean="0"/>
              <a:t>Methodology</a:t>
            </a:r>
            <a:endParaRPr lang="en-US" dirty="0"/>
          </a:p>
        </p:txBody>
      </p:sp>
    </p:spTree>
    <p:extLst>
      <p:ext uri="{BB962C8B-B14F-4D97-AF65-F5344CB8AC3E}">
        <p14:creationId xmlns:p14="http://schemas.microsoft.com/office/powerpoint/2010/main" val="14764342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a:rPr>
              <a:t>Methodology: Data Collection</a:t>
            </a:r>
            <a:br>
              <a:rPr lang="en-US" sz="2400" dirty="0" smtClean="0">
                <a:latin typeface="Times New Roman"/>
              </a:rPr>
            </a:br>
            <a:r>
              <a:rPr lang="en-US" sz="2400" dirty="0" smtClean="0">
                <a:latin typeface="Times New Roman"/>
              </a:rPr>
              <a:t/>
            </a:r>
            <a:br>
              <a:rPr lang="en-US" sz="2400" dirty="0" smtClean="0">
                <a:latin typeface="Times New Roman"/>
              </a:rPr>
            </a:br>
            <a:r>
              <a:rPr lang="en-US" sz="2400" dirty="0" smtClean="0">
                <a:latin typeface="Times New Roman"/>
              </a:rPr>
              <a:t>Examples of Interview Questions</a:t>
            </a:r>
            <a:endParaRPr lang="en-US" sz="2400" dirty="0">
              <a:latin typeface="Times New Roman"/>
            </a:endParaRPr>
          </a:p>
        </p:txBody>
      </p:sp>
      <p:sp>
        <p:nvSpPr>
          <p:cNvPr id="3" name="Content Placeholder 2"/>
          <p:cNvSpPr>
            <a:spLocks noGrp="1"/>
          </p:cNvSpPr>
          <p:nvPr>
            <p:ph idx="1"/>
          </p:nvPr>
        </p:nvSpPr>
        <p:spPr/>
        <p:txBody>
          <a:bodyPr>
            <a:normAutofit fontScale="85000" lnSpcReduction="20000"/>
          </a:bodyPr>
          <a:lstStyle/>
          <a:p>
            <a:pPr marL="82296" indent="0">
              <a:buNone/>
            </a:pPr>
            <a:endParaRPr lang="en-US" dirty="0"/>
          </a:p>
          <a:p>
            <a:r>
              <a:rPr lang="en-US" sz="2000" dirty="0">
                <a:latin typeface="Times New Roman"/>
              </a:rPr>
              <a:t>IQ1: What do you believe should be done to protect the vulnerabilities of stakeholders?</a:t>
            </a:r>
          </a:p>
          <a:p>
            <a:r>
              <a:rPr lang="en-US" sz="2000" dirty="0">
                <a:latin typeface="Times New Roman"/>
              </a:rPr>
              <a:t>IQ2: How do you address the interests of all stakeholders involved?</a:t>
            </a:r>
          </a:p>
          <a:p>
            <a:r>
              <a:rPr lang="en-US" sz="2000" dirty="0">
                <a:latin typeface="Times New Roman"/>
              </a:rPr>
              <a:t>IQ3: What do you think is your ethical responsibility as a frontline nurse leader?</a:t>
            </a:r>
          </a:p>
          <a:p>
            <a:r>
              <a:rPr lang="en-US" sz="2000" dirty="0">
                <a:latin typeface="Times New Roman"/>
              </a:rPr>
              <a:t>IQ4: What do you think is the moral foundation for nursing practice? </a:t>
            </a:r>
          </a:p>
          <a:p>
            <a:pPr marL="82296" indent="0">
              <a:buNone/>
            </a:pPr>
            <a:endParaRPr lang="en-US" sz="2000" dirty="0">
              <a:latin typeface="Times New Roman"/>
            </a:endParaRPr>
          </a:p>
          <a:p>
            <a:pPr marL="82296" indent="0">
              <a:buNone/>
            </a:pPr>
            <a:r>
              <a:rPr lang="en-US" sz="2000" dirty="0">
                <a:latin typeface="Times New Roman"/>
              </a:rPr>
              <a:t>(Kelly, 1998; YouTube: </a:t>
            </a:r>
            <a:r>
              <a:rPr lang="en-US" sz="2000" dirty="0" err="1">
                <a:latin typeface="Times New Roman"/>
              </a:rPr>
              <a:t>Markkula</a:t>
            </a:r>
            <a:r>
              <a:rPr lang="en-US" sz="2000" dirty="0">
                <a:latin typeface="Times New Roman"/>
              </a:rPr>
              <a:t> Center for Applied Ethics, 2019) </a:t>
            </a:r>
          </a:p>
          <a:p>
            <a:endParaRPr lang="en-US" dirty="0"/>
          </a:p>
        </p:txBody>
      </p:sp>
      <p:sp>
        <p:nvSpPr>
          <p:cNvPr id="6" name="TextBox 5"/>
          <p:cNvSpPr txBox="1"/>
          <p:nvPr/>
        </p:nvSpPr>
        <p:spPr>
          <a:xfrm>
            <a:off x="8343900" y="5994400"/>
            <a:ext cx="680471" cy="369332"/>
          </a:xfrm>
          <a:prstGeom prst="rect">
            <a:avLst/>
          </a:prstGeom>
          <a:noFill/>
        </p:spPr>
        <p:txBody>
          <a:bodyPr wrap="square" rtlCol="0">
            <a:spAutoFit/>
          </a:bodyPr>
          <a:lstStyle/>
          <a:p>
            <a:r>
              <a:rPr lang="en-US" dirty="0" smtClean="0"/>
              <a:t>11</a:t>
            </a:r>
            <a:endParaRPr lang="en-US" dirty="0"/>
          </a:p>
        </p:txBody>
      </p:sp>
    </p:spTree>
    <p:extLst>
      <p:ext uri="{BB962C8B-B14F-4D97-AF65-F5344CB8AC3E}">
        <p14:creationId xmlns:p14="http://schemas.microsoft.com/office/powerpoint/2010/main" val="39388259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Screenshot 2020-03-11 15.51.50.pdf"/>
          <p:cNvPicPr>
            <a:picLocks noChangeAspect="1"/>
          </p:cNvPicPr>
          <p:nvPr/>
        </p:nvPicPr>
        <p:blipFill rotWithShape="1">
          <a:blip r:embed="rId3">
            <a:extLst>
              <a:ext uri="{28A0092B-C50C-407E-A947-70E740481C1C}">
                <a14:useLocalDpi xmlns:a14="http://schemas.microsoft.com/office/drawing/2010/main" val="0"/>
              </a:ext>
            </a:extLst>
          </a:blip>
          <a:srcRect l="-69124" t="-3739" r="-69443"/>
          <a:stretch/>
        </p:blipFill>
        <p:spPr>
          <a:xfrm rot="5400000">
            <a:off x="705108" y="-691841"/>
            <a:ext cx="8089901" cy="8457583"/>
          </a:xfrm>
          <a:prstGeom prst="rect">
            <a:avLst/>
          </a:prstGeom>
        </p:spPr>
      </p:pic>
      <p:sp>
        <p:nvSpPr>
          <p:cNvPr id="3" name="TextBox 2"/>
          <p:cNvSpPr txBox="1"/>
          <p:nvPr/>
        </p:nvSpPr>
        <p:spPr>
          <a:xfrm>
            <a:off x="2590800" y="977900"/>
            <a:ext cx="3708400" cy="646331"/>
          </a:xfrm>
          <a:prstGeom prst="rect">
            <a:avLst/>
          </a:prstGeom>
          <a:noFill/>
        </p:spPr>
        <p:txBody>
          <a:bodyPr wrap="square" rtlCol="0">
            <a:spAutoFit/>
          </a:bodyPr>
          <a:lstStyle/>
          <a:p>
            <a:pPr algn="ctr"/>
            <a:r>
              <a:rPr lang="en-US" dirty="0" smtClean="0"/>
              <a:t>Methodology</a:t>
            </a:r>
          </a:p>
          <a:p>
            <a:r>
              <a:rPr lang="en-US" dirty="0" smtClean="0"/>
              <a:t>Example of Transcript: Question 1</a:t>
            </a:r>
            <a:endParaRPr lang="en-US" dirty="0"/>
          </a:p>
        </p:txBody>
      </p:sp>
      <p:sp>
        <p:nvSpPr>
          <p:cNvPr id="4" name="TextBox 3"/>
          <p:cNvSpPr txBox="1"/>
          <p:nvPr/>
        </p:nvSpPr>
        <p:spPr>
          <a:xfrm>
            <a:off x="8267700" y="6019800"/>
            <a:ext cx="527566" cy="369332"/>
          </a:xfrm>
          <a:prstGeom prst="rect">
            <a:avLst/>
          </a:prstGeom>
          <a:noFill/>
        </p:spPr>
        <p:txBody>
          <a:bodyPr wrap="square" rtlCol="0">
            <a:spAutoFit/>
          </a:bodyPr>
          <a:lstStyle/>
          <a:p>
            <a:r>
              <a:rPr lang="en-US" dirty="0"/>
              <a:t> </a:t>
            </a:r>
            <a:r>
              <a:rPr lang="en-US" dirty="0" smtClean="0"/>
              <a:t>12</a:t>
            </a:r>
            <a:endParaRPr lang="en-US" dirty="0"/>
          </a:p>
        </p:txBody>
      </p:sp>
    </p:spTree>
    <p:extLst>
      <p:ext uri="{BB962C8B-B14F-4D97-AF65-F5344CB8AC3E}">
        <p14:creationId xmlns:p14="http://schemas.microsoft.com/office/powerpoint/2010/main" val="9850984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49600" y="838200"/>
            <a:ext cx="3333815" cy="646331"/>
          </a:xfrm>
          <a:prstGeom prst="rect">
            <a:avLst/>
          </a:prstGeom>
          <a:noFill/>
        </p:spPr>
        <p:txBody>
          <a:bodyPr wrap="none" rtlCol="0">
            <a:spAutoFit/>
          </a:bodyPr>
          <a:lstStyle/>
          <a:p>
            <a:pPr algn="ctr"/>
            <a:r>
              <a:rPr lang="en-US" dirty="0" smtClean="0"/>
              <a:t>Methodology</a:t>
            </a:r>
          </a:p>
          <a:p>
            <a:r>
              <a:rPr lang="en-US" dirty="0" smtClean="0"/>
              <a:t>Example of Transcript: Question 2</a:t>
            </a:r>
            <a:endParaRPr lang="en-US" dirty="0"/>
          </a:p>
        </p:txBody>
      </p:sp>
      <p:pic>
        <p:nvPicPr>
          <p:cNvPr id="4" name="Content Placeholder 3" descr="Screenshot 2020-03-11 15.54.54.pdf"/>
          <p:cNvPicPr>
            <a:picLocks noChangeAspect="1"/>
          </p:cNvPicPr>
          <p:nvPr/>
        </p:nvPicPr>
        <p:blipFill rotWithShape="1">
          <a:blip r:embed="rId2">
            <a:extLst>
              <a:ext uri="{28A0092B-C50C-407E-A947-70E740481C1C}">
                <a14:useLocalDpi xmlns:a14="http://schemas.microsoft.com/office/drawing/2010/main" val="0"/>
              </a:ext>
            </a:extLst>
          </a:blip>
          <a:srcRect l="-34720" r="-34720"/>
          <a:stretch/>
        </p:blipFill>
        <p:spPr>
          <a:xfrm rot="5400000">
            <a:off x="1387814" y="22943"/>
            <a:ext cx="6261279" cy="7586994"/>
          </a:xfrm>
          <a:prstGeom prst="rect">
            <a:avLst/>
          </a:prstGeom>
        </p:spPr>
      </p:pic>
      <p:sp>
        <p:nvSpPr>
          <p:cNvPr id="2" name="TextBox 1"/>
          <p:cNvSpPr txBox="1"/>
          <p:nvPr/>
        </p:nvSpPr>
        <p:spPr>
          <a:xfrm>
            <a:off x="8311954" y="6121400"/>
            <a:ext cx="483312" cy="369332"/>
          </a:xfrm>
          <a:prstGeom prst="rect">
            <a:avLst/>
          </a:prstGeom>
          <a:noFill/>
        </p:spPr>
        <p:txBody>
          <a:bodyPr wrap="square" rtlCol="0">
            <a:spAutoFit/>
          </a:bodyPr>
          <a:lstStyle/>
          <a:p>
            <a:r>
              <a:rPr lang="en-US" dirty="0" smtClean="0"/>
              <a:t>13</a:t>
            </a:r>
            <a:endParaRPr lang="en-US" dirty="0"/>
          </a:p>
        </p:txBody>
      </p:sp>
    </p:spTree>
    <p:extLst>
      <p:ext uri="{BB962C8B-B14F-4D97-AF65-F5344CB8AC3E}">
        <p14:creationId xmlns:p14="http://schemas.microsoft.com/office/powerpoint/2010/main" val="13778042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a:rPr>
              <a:t>Methodology</a:t>
            </a:r>
            <a:br>
              <a:rPr lang="en-US" sz="2400" dirty="0" smtClean="0">
                <a:latin typeface="Times New Roman"/>
              </a:rPr>
            </a:br>
            <a:r>
              <a:rPr lang="en-US" sz="2400" dirty="0" smtClean="0">
                <a:latin typeface="Times New Roman"/>
              </a:rPr>
              <a:t/>
            </a:r>
            <a:br>
              <a:rPr lang="en-US" sz="2400" dirty="0" smtClean="0">
                <a:latin typeface="Times New Roman"/>
              </a:rPr>
            </a:br>
            <a:r>
              <a:rPr lang="en-US" sz="2400" dirty="0" smtClean="0">
                <a:latin typeface="Times New Roman"/>
              </a:rPr>
              <a:t>Data Trustworthiness</a:t>
            </a:r>
            <a:endParaRPr lang="en-US" sz="2400" dirty="0">
              <a:latin typeface="Times New Roman"/>
            </a:endParaRPr>
          </a:p>
        </p:txBody>
      </p:sp>
      <p:sp>
        <p:nvSpPr>
          <p:cNvPr id="3" name="Content Placeholder 2"/>
          <p:cNvSpPr>
            <a:spLocks noGrp="1"/>
          </p:cNvSpPr>
          <p:nvPr>
            <p:ph idx="1"/>
          </p:nvPr>
        </p:nvSpPr>
        <p:spPr/>
        <p:txBody>
          <a:bodyPr>
            <a:normAutofit fontScale="92500" lnSpcReduction="10000"/>
          </a:bodyPr>
          <a:lstStyle/>
          <a:p>
            <a:r>
              <a:rPr lang="en-US" dirty="0" smtClean="0"/>
              <a:t>Organizing data, e.g., N-Vivo 12 qualitative program</a:t>
            </a:r>
          </a:p>
          <a:p>
            <a:r>
              <a:rPr lang="en-US" dirty="0" smtClean="0"/>
              <a:t>Credibility &amp; Dependability issues: verbatim texts and triangulating sources of data to existing literature</a:t>
            </a:r>
          </a:p>
          <a:p>
            <a:r>
              <a:rPr lang="en-US" dirty="0" smtClean="0"/>
              <a:t>Patterns in identified themes include:</a:t>
            </a:r>
          </a:p>
          <a:p>
            <a:pPr lvl="1">
              <a:buFont typeface="Wingdings" charset="2"/>
              <a:buChar char="Ø"/>
            </a:pPr>
            <a:r>
              <a:rPr lang="en-US" dirty="0" smtClean="0"/>
              <a:t>Keeping patients safe</a:t>
            </a:r>
          </a:p>
          <a:p>
            <a:pPr lvl="1">
              <a:buFont typeface="Wingdings" charset="2"/>
              <a:buChar char="Ø"/>
            </a:pPr>
            <a:r>
              <a:rPr lang="en-US" dirty="0" smtClean="0"/>
              <a:t>Building trust with employees</a:t>
            </a:r>
          </a:p>
          <a:p>
            <a:pPr lvl="1">
              <a:buFont typeface="Wingdings" charset="2"/>
              <a:buChar char="Ø"/>
            </a:pPr>
            <a:r>
              <a:rPr lang="en-US" dirty="0" smtClean="0"/>
              <a:t>Ensuring administrative actions are fair and justified</a:t>
            </a:r>
          </a:p>
          <a:p>
            <a:pPr lvl="1">
              <a:buFont typeface="Wingdings" charset="2"/>
              <a:buChar char="Ø"/>
            </a:pPr>
            <a:r>
              <a:rPr lang="en-US" dirty="0" smtClean="0"/>
              <a:t>Making due with available resources</a:t>
            </a:r>
            <a:endParaRPr lang="en-US" dirty="0"/>
          </a:p>
        </p:txBody>
      </p:sp>
      <p:sp>
        <p:nvSpPr>
          <p:cNvPr id="4" name="TextBox 3"/>
          <p:cNvSpPr txBox="1"/>
          <p:nvPr/>
        </p:nvSpPr>
        <p:spPr>
          <a:xfrm>
            <a:off x="8229600" y="6070600"/>
            <a:ext cx="596901" cy="369332"/>
          </a:xfrm>
          <a:prstGeom prst="rect">
            <a:avLst/>
          </a:prstGeom>
          <a:noFill/>
        </p:spPr>
        <p:txBody>
          <a:bodyPr wrap="square" rtlCol="0">
            <a:spAutoFit/>
          </a:bodyPr>
          <a:lstStyle/>
          <a:p>
            <a:r>
              <a:rPr lang="en-US" dirty="0" smtClean="0"/>
              <a:t>14</a:t>
            </a:r>
            <a:endParaRPr lang="en-US" dirty="0"/>
          </a:p>
        </p:txBody>
      </p:sp>
    </p:spTree>
    <p:extLst>
      <p:ext uri="{BB962C8B-B14F-4D97-AF65-F5344CB8AC3E}">
        <p14:creationId xmlns:p14="http://schemas.microsoft.com/office/powerpoint/2010/main" val="3749734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00" y="495300"/>
            <a:ext cx="5730820" cy="923330"/>
          </a:xfrm>
          <a:prstGeom prst="rect">
            <a:avLst/>
          </a:prstGeom>
          <a:noFill/>
        </p:spPr>
        <p:txBody>
          <a:bodyPr wrap="square" rtlCol="0">
            <a:spAutoFit/>
          </a:bodyPr>
          <a:lstStyle/>
          <a:p>
            <a:pPr algn="ctr"/>
            <a:r>
              <a:rPr lang="en-US" dirty="0" smtClean="0"/>
              <a:t>Methodology: Data Analysis</a:t>
            </a:r>
          </a:p>
          <a:p>
            <a:pPr algn="ctr"/>
            <a:endParaRPr lang="en-US" dirty="0" smtClean="0"/>
          </a:p>
          <a:p>
            <a:pPr algn="ctr"/>
            <a:r>
              <a:rPr lang="en-US" dirty="0" smtClean="0"/>
              <a:t>N-Vivo Example 1: Promoting Teamwork</a:t>
            </a:r>
            <a:endParaRPr lang="en-US" dirty="0"/>
          </a:p>
        </p:txBody>
      </p:sp>
      <p:pic>
        <p:nvPicPr>
          <p:cNvPr id="3" name="Content Placeholder 4"/>
          <p:cNvPicPr>
            <a:picLocks noChangeAspect="1"/>
          </p:cNvPicPr>
          <p:nvPr/>
        </p:nvPicPr>
        <p:blipFill>
          <a:blip r:embed="rId2"/>
          <a:srcRect l="-27221" r="-27221"/>
          <a:stretch>
            <a:fillRect/>
          </a:stretch>
        </p:blipFill>
        <p:spPr>
          <a:xfrm>
            <a:off x="927100" y="1447800"/>
            <a:ext cx="7531100" cy="4800600"/>
          </a:xfrm>
          <a:prstGeom prst="rect">
            <a:avLst/>
          </a:prstGeom>
        </p:spPr>
      </p:pic>
      <p:sp>
        <p:nvSpPr>
          <p:cNvPr id="4" name="TextBox 3"/>
          <p:cNvSpPr txBox="1"/>
          <p:nvPr/>
        </p:nvSpPr>
        <p:spPr>
          <a:xfrm>
            <a:off x="8458200" y="6096000"/>
            <a:ext cx="616971" cy="369332"/>
          </a:xfrm>
          <a:prstGeom prst="rect">
            <a:avLst/>
          </a:prstGeom>
          <a:noFill/>
        </p:spPr>
        <p:txBody>
          <a:bodyPr wrap="square" rtlCol="0">
            <a:spAutoFit/>
          </a:bodyPr>
          <a:lstStyle/>
          <a:p>
            <a:r>
              <a:rPr lang="en-US" dirty="0" smtClean="0"/>
              <a:t>15</a:t>
            </a:r>
            <a:endParaRPr lang="en-US" dirty="0"/>
          </a:p>
        </p:txBody>
      </p:sp>
    </p:spTree>
    <p:extLst>
      <p:ext uri="{BB962C8B-B14F-4D97-AF65-F5344CB8AC3E}">
        <p14:creationId xmlns:p14="http://schemas.microsoft.com/office/powerpoint/2010/main" val="1782875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482600"/>
            <a:ext cx="6794500" cy="923330"/>
          </a:xfrm>
          <a:prstGeom prst="rect">
            <a:avLst/>
          </a:prstGeom>
          <a:noFill/>
        </p:spPr>
        <p:txBody>
          <a:bodyPr wrap="square" rtlCol="0">
            <a:spAutoFit/>
          </a:bodyPr>
          <a:lstStyle/>
          <a:p>
            <a:pPr algn="ctr"/>
            <a:r>
              <a:rPr lang="en-US" dirty="0" smtClean="0"/>
              <a:t>Methodology: Data Analysis</a:t>
            </a:r>
          </a:p>
          <a:p>
            <a:pPr algn="ctr"/>
            <a:endParaRPr lang="en-US" dirty="0" smtClean="0"/>
          </a:p>
          <a:p>
            <a:r>
              <a:rPr lang="en-US" dirty="0" smtClean="0"/>
              <a:t>N-Vivo Example 2: Creating Teams: “Hiring the right people”</a:t>
            </a:r>
            <a:endParaRPr lang="en-US" dirty="0"/>
          </a:p>
        </p:txBody>
      </p:sp>
      <p:pic>
        <p:nvPicPr>
          <p:cNvPr id="4" name="Content Placeholder 4"/>
          <p:cNvPicPr>
            <a:picLocks noChangeAspect="1"/>
          </p:cNvPicPr>
          <p:nvPr/>
        </p:nvPicPr>
        <p:blipFill>
          <a:blip r:embed="rId2"/>
          <a:srcRect l="-22323" r="-22323"/>
          <a:stretch>
            <a:fillRect/>
          </a:stretch>
        </p:blipFill>
        <p:spPr>
          <a:xfrm>
            <a:off x="850900" y="1447800"/>
            <a:ext cx="7569200" cy="4800600"/>
          </a:xfrm>
          <a:prstGeom prst="rect">
            <a:avLst/>
          </a:prstGeom>
        </p:spPr>
      </p:pic>
      <p:sp>
        <p:nvSpPr>
          <p:cNvPr id="5" name="TextBox 4"/>
          <p:cNvSpPr txBox="1"/>
          <p:nvPr/>
        </p:nvSpPr>
        <p:spPr>
          <a:xfrm>
            <a:off x="8293100" y="6096000"/>
            <a:ext cx="400566" cy="369332"/>
          </a:xfrm>
          <a:prstGeom prst="rect">
            <a:avLst/>
          </a:prstGeom>
          <a:noFill/>
        </p:spPr>
        <p:txBody>
          <a:bodyPr wrap="square" rtlCol="0">
            <a:spAutoFit/>
          </a:bodyPr>
          <a:lstStyle/>
          <a:p>
            <a:r>
              <a:rPr lang="en-US" dirty="0" smtClean="0"/>
              <a:t>16</a:t>
            </a:r>
            <a:endParaRPr lang="en-US" dirty="0"/>
          </a:p>
        </p:txBody>
      </p:sp>
    </p:spTree>
    <p:extLst>
      <p:ext uri="{BB962C8B-B14F-4D97-AF65-F5344CB8AC3E}">
        <p14:creationId xmlns:p14="http://schemas.microsoft.com/office/powerpoint/2010/main" val="16972129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7500" y="520700"/>
            <a:ext cx="6192752" cy="923330"/>
          </a:xfrm>
          <a:prstGeom prst="rect">
            <a:avLst/>
          </a:prstGeom>
          <a:noFill/>
        </p:spPr>
        <p:txBody>
          <a:bodyPr wrap="square" rtlCol="0">
            <a:spAutoFit/>
          </a:bodyPr>
          <a:lstStyle/>
          <a:p>
            <a:pPr algn="ctr"/>
            <a:r>
              <a:rPr lang="en-US" dirty="0" smtClean="0"/>
              <a:t>Methods: Data Analysis</a:t>
            </a:r>
          </a:p>
          <a:p>
            <a:pPr algn="ctr"/>
            <a:endParaRPr lang="en-US" dirty="0" smtClean="0"/>
          </a:p>
          <a:p>
            <a:r>
              <a:rPr lang="en-US" dirty="0" smtClean="0"/>
              <a:t>N-Vivo Example 3: Communicating Effectively To Build Trust</a:t>
            </a:r>
            <a:endParaRPr lang="en-US" dirty="0"/>
          </a:p>
        </p:txBody>
      </p:sp>
      <p:pic>
        <p:nvPicPr>
          <p:cNvPr id="3" name="Content Placeholder 4"/>
          <p:cNvPicPr>
            <a:picLocks noChangeAspect="1"/>
          </p:cNvPicPr>
          <p:nvPr/>
        </p:nvPicPr>
        <p:blipFill>
          <a:blip r:embed="rId2"/>
          <a:srcRect l="-55598" r="-55598"/>
          <a:stretch>
            <a:fillRect/>
          </a:stretch>
        </p:blipFill>
        <p:spPr>
          <a:xfrm>
            <a:off x="965200" y="1447800"/>
            <a:ext cx="7099300" cy="4800600"/>
          </a:xfrm>
          <a:prstGeom prst="rect">
            <a:avLst/>
          </a:prstGeom>
        </p:spPr>
      </p:pic>
      <p:sp>
        <p:nvSpPr>
          <p:cNvPr id="4" name="TextBox 3"/>
          <p:cNvSpPr txBox="1"/>
          <p:nvPr/>
        </p:nvSpPr>
        <p:spPr>
          <a:xfrm>
            <a:off x="8343900" y="6172200"/>
            <a:ext cx="642371" cy="369332"/>
          </a:xfrm>
          <a:prstGeom prst="rect">
            <a:avLst/>
          </a:prstGeom>
          <a:noFill/>
        </p:spPr>
        <p:txBody>
          <a:bodyPr wrap="square" rtlCol="0">
            <a:spAutoFit/>
          </a:bodyPr>
          <a:lstStyle/>
          <a:p>
            <a:r>
              <a:rPr lang="en-US" dirty="0" smtClean="0"/>
              <a:t>17</a:t>
            </a:r>
            <a:endParaRPr lang="en-US" dirty="0"/>
          </a:p>
        </p:txBody>
      </p:sp>
    </p:spTree>
    <p:extLst>
      <p:ext uri="{BB962C8B-B14F-4D97-AF65-F5344CB8AC3E}">
        <p14:creationId xmlns:p14="http://schemas.microsoft.com/office/powerpoint/2010/main" val="22524737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812800"/>
            <a:ext cx="3154432" cy="369332"/>
          </a:xfrm>
          <a:prstGeom prst="rect">
            <a:avLst/>
          </a:prstGeom>
          <a:noFill/>
        </p:spPr>
        <p:txBody>
          <a:bodyPr wrap="square" rtlCol="0">
            <a:spAutoFit/>
          </a:bodyPr>
          <a:lstStyle/>
          <a:p>
            <a:r>
              <a:rPr lang="en-US" dirty="0" smtClean="0"/>
              <a:t>Word Cloud</a:t>
            </a:r>
            <a:endParaRPr lang="en-US" dirty="0"/>
          </a:p>
        </p:txBody>
      </p:sp>
      <p:pic>
        <p:nvPicPr>
          <p:cNvPr id="3" name="Picture 2"/>
          <p:cNvPicPr>
            <a:picLocks noChangeAspect="1"/>
          </p:cNvPicPr>
          <p:nvPr/>
        </p:nvPicPr>
        <p:blipFill>
          <a:blip r:embed="rId2"/>
          <a:stretch>
            <a:fillRect/>
          </a:stretch>
        </p:blipFill>
        <p:spPr>
          <a:xfrm>
            <a:off x="0" y="685800"/>
            <a:ext cx="9144000" cy="5474043"/>
          </a:xfrm>
          <a:prstGeom prst="rect">
            <a:avLst/>
          </a:prstGeom>
        </p:spPr>
      </p:pic>
      <p:pic>
        <p:nvPicPr>
          <p:cNvPr id="4" name="Picture 3"/>
          <p:cNvPicPr>
            <a:picLocks noChangeAspect="1"/>
          </p:cNvPicPr>
          <p:nvPr/>
        </p:nvPicPr>
        <p:blipFill>
          <a:blip r:embed="rId2"/>
          <a:stretch>
            <a:fillRect/>
          </a:stretch>
        </p:blipFill>
        <p:spPr>
          <a:xfrm>
            <a:off x="0" y="685800"/>
            <a:ext cx="9144000" cy="5474043"/>
          </a:xfrm>
          <a:prstGeom prst="rect">
            <a:avLst/>
          </a:prstGeom>
        </p:spPr>
      </p:pic>
      <p:pic>
        <p:nvPicPr>
          <p:cNvPr id="5" name="Picture 4"/>
          <p:cNvPicPr>
            <a:picLocks noChangeAspect="1"/>
          </p:cNvPicPr>
          <p:nvPr/>
        </p:nvPicPr>
        <p:blipFill>
          <a:blip r:embed="rId2"/>
          <a:stretch>
            <a:fillRect/>
          </a:stretch>
        </p:blipFill>
        <p:spPr>
          <a:xfrm>
            <a:off x="0" y="685800"/>
            <a:ext cx="9144000" cy="5474043"/>
          </a:xfrm>
          <a:prstGeom prst="rect">
            <a:avLst/>
          </a:prstGeom>
        </p:spPr>
      </p:pic>
      <p:pic>
        <p:nvPicPr>
          <p:cNvPr id="8" name="Picture 7"/>
          <p:cNvPicPr>
            <a:picLocks noChangeAspect="1"/>
          </p:cNvPicPr>
          <p:nvPr/>
        </p:nvPicPr>
        <p:blipFill>
          <a:blip r:embed="rId2"/>
          <a:stretch>
            <a:fillRect/>
          </a:stretch>
        </p:blipFill>
        <p:spPr>
          <a:xfrm>
            <a:off x="838200" y="749300"/>
            <a:ext cx="7162800" cy="5562943"/>
          </a:xfrm>
          <a:prstGeom prst="rect">
            <a:avLst/>
          </a:prstGeom>
        </p:spPr>
      </p:pic>
      <p:pic>
        <p:nvPicPr>
          <p:cNvPr id="9" name="Picture 8"/>
          <p:cNvPicPr>
            <a:picLocks noChangeAspect="1"/>
          </p:cNvPicPr>
          <p:nvPr/>
        </p:nvPicPr>
        <p:blipFill>
          <a:blip r:embed="rId2"/>
          <a:stretch>
            <a:fillRect/>
          </a:stretch>
        </p:blipFill>
        <p:spPr>
          <a:xfrm>
            <a:off x="304801" y="990601"/>
            <a:ext cx="8358492" cy="5003800"/>
          </a:xfrm>
          <a:prstGeom prst="rect">
            <a:avLst/>
          </a:prstGeom>
        </p:spPr>
      </p:pic>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2108200" y="1651000"/>
            <a:ext cx="4140200" cy="3809999"/>
          </a:xfrm>
          <a:prstGeom prst="rect">
            <a:avLst/>
          </a:prstGeom>
          <a:noFill/>
          <a:ln>
            <a:noFill/>
          </a:ln>
        </p:spPr>
      </p:pic>
      <p:sp>
        <p:nvSpPr>
          <p:cNvPr id="11" name="TextBox 10"/>
          <p:cNvSpPr txBox="1"/>
          <p:nvPr/>
        </p:nvSpPr>
        <p:spPr>
          <a:xfrm>
            <a:off x="8407400" y="6159843"/>
            <a:ext cx="489971" cy="369332"/>
          </a:xfrm>
          <a:prstGeom prst="rect">
            <a:avLst/>
          </a:prstGeom>
          <a:noFill/>
        </p:spPr>
        <p:txBody>
          <a:bodyPr wrap="square" rtlCol="0">
            <a:spAutoFit/>
          </a:bodyPr>
          <a:lstStyle/>
          <a:p>
            <a:r>
              <a:rPr lang="en-US" dirty="0" smtClean="0"/>
              <a:t>18</a:t>
            </a:r>
            <a:endParaRPr lang="en-US" dirty="0"/>
          </a:p>
        </p:txBody>
      </p:sp>
    </p:spTree>
    <p:extLst>
      <p:ext uri="{BB962C8B-B14F-4D97-AF65-F5344CB8AC3E}">
        <p14:creationId xmlns:p14="http://schemas.microsoft.com/office/powerpoint/2010/main" val="13418445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723900"/>
            <a:ext cx="7543800" cy="673100"/>
          </a:xfrm>
        </p:spPr>
        <p:txBody>
          <a:bodyPr>
            <a:normAutofit/>
          </a:bodyPr>
          <a:lstStyle/>
          <a:p>
            <a:r>
              <a:rPr lang="en-US" sz="2400" dirty="0" smtClean="0">
                <a:latin typeface="Times New Roman"/>
              </a:rPr>
              <a:t>Study Findings</a:t>
            </a:r>
            <a:endParaRPr lang="en-US" sz="2400" dirty="0">
              <a:latin typeface="Times New Roman"/>
            </a:endParaRPr>
          </a:p>
        </p:txBody>
      </p:sp>
      <p:sp>
        <p:nvSpPr>
          <p:cNvPr id="3" name="Content Placeholder 2"/>
          <p:cNvSpPr>
            <a:spLocks noGrp="1"/>
          </p:cNvSpPr>
          <p:nvPr>
            <p:ph idx="1"/>
          </p:nvPr>
        </p:nvSpPr>
        <p:spPr>
          <a:xfrm>
            <a:off x="596900" y="1854200"/>
            <a:ext cx="8001000" cy="3869763"/>
          </a:xfrm>
        </p:spPr>
        <p:txBody>
          <a:bodyPr/>
          <a:lstStyle/>
          <a:p>
            <a:pPr marL="0" indent="0">
              <a:buNone/>
            </a:pPr>
            <a:r>
              <a:rPr lang="en-US" dirty="0" smtClean="0"/>
              <a:t>Managerial Ethical Practice At The Frontline Level of Management</a:t>
            </a:r>
          </a:p>
          <a:p>
            <a:pPr>
              <a:buFont typeface="Wingdings" charset="2"/>
              <a:buChar char="Ø"/>
            </a:pPr>
            <a:r>
              <a:rPr lang="en-US" dirty="0" smtClean="0"/>
              <a:t>Theme 1: Using Teamwork To Keep Patients Safe</a:t>
            </a:r>
          </a:p>
          <a:p>
            <a:pPr>
              <a:buFont typeface="Wingdings" charset="2"/>
              <a:buChar char="Ø"/>
            </a:pPr>
            <a:r>
              <a:rPr lang="en-US" dirty="0" smtClean="0"/>
              <a:t>Theme 2: Creating Psychologically Safe Environments</a:t>
            </a:r>
          </a:p>
          <a:p>
            <a:pPr>
              <a:buFont typeface="Wingdings" charset="2"/>
              <a:buChar char="Ø"/>
            </a:pPr>
            <a:r>
              <a:rPr lang="en-US" dirty="0" smtClean="0"/>
              <a:t>Theme 3: Managing Just Practices</a:t>
            </a:r>
          </a:p>
          <a:p>
            <a:pPr>
              <a:buFont typeface="Wingdings" charset="2"/>
              <a:buChar char="Ø"/>
            </a:pPr>
            <a:r>
              <a:rPr lang="en-US" dirty="0" smtClean="0"/>
              <a:t>Theme 4: Balancing Compromises</a:t>
            </a:r>
          </a:p>
          <a:p>
            <a:pPr marL="0" indent="0">
              <a:buNone/>
            </a:pPr>
            <a:r>
              <a:rPr lang="en-US" dirty="0" smtClean="0"/>
              <a:t>Themes characterize and provide structure to managing workplace ethical issues/dilemmas in ethical leadership contexts and practice</a:t>
            </a:r>
            <a:endParaRPr lang="en-US" dirty="0"/>
          </a:p>
        </p:txBody>
      </p:sp>
      <p:sp>
        <p:nvSpPr>
          <p:cNvPr id="4" name="TextBox 3"/>
          <p:cNvSpPr txBox="1"/>
          <p:nvPr/>
        </p:nvSpPr>
        <p:spPr>
          <a:xfrm>
            <a:off x="8242300" y="6083300"/>
            <a:ext cx="705871" cy="369332"/>
          </a:xfrm>
          <a:prstGeom prst="rect">
            <a:avLst/>
          </a:prstGeom>
          <a:noFill/>
        </p:spPr>
        <p:txBody>
          <a:bodyPr wrap="square" rtlCol="0">
            <a:spAutoFit/>
          </a:bodyPr>
          <a:lstStyle/>
          <a:p>
            <a:r>
              <a:rPr lang="en-US" dirty="0" smtClean="0"/>
              <a:t>19</a:t>
            </a:r>
            <a:endParaRPr lang="en-US" dirty="0"/>
          </a:p>
        </p:txBody>
      </p:sp>
    </p:spTree>
    <p:extLst>
      <p:ext uri="{BB962C8B-B14F-4D97-AF65-F5344CB8AC3E}">
        <p14:creationId xmlns:p14="http://schemas.microsoft.com/office/powerpoint/2010/main" val="30206576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a:rPr>
              <a:t>Introduction</a:t>
            </a:r>
            <a:br>
              <a:rPr lang="en-US" sz="2400" dirty="0" smtClean="0">
                <a:latin typeface="Times New Roman"/>
              </a:rPr>
            </a:br>
            <a:r>
              <a:rPr lang="en-US" sz="2400" dirty="0" smtClean="0">
                <a:latin typeface="Times New Roman"/>
              </a:rPr>
              <a:t/>
            </a:r>
            <a:br>
              <a:rPr lang="en-US" sz="2400" dirty="0" smtClean="0">
                <a:latin typeface="Times New Roman"/>
              </a:rPr>
            </a:br>
            <a:r>
              <a:rPr lang="en-US" sz="2400" dirty="0" smtClean="0">
                <a:latin typeface="Times New Roman"/>
              </a:rPr>
              <a:t>Why Ethics And Leadership?</a:t>
            </a:r>
            <a:endParaRPr lang="en-US" sz="2400" dirty="0">
              <a:latin typeface="Times New Roman"/>
            </a:endParaRPr>
          </a:p>
        </p:txBody>
      </p:sp>
      <p:sp>
        <p:nvSpPr>
          <p:cNvPr id="3" name="Content Placeholder 2"/>
          <p:cNvSpPr>
            <a:spLocks noGrp="1"/>
          </p:cNvSpPr>
          <p:nvPr>
            <p:ph idx="1"/>
          </p:nvPr>
        </p:nvSpPr>
        <p:spPr>
          <a:xfrm>
            <a:off x="1097280" y="2084294"/>
            <a:ext cx="6751320" cy="3910106"/>
          </a:xfrm>
        </p:spPr>
        <p:txBody>
          <a:bodyPr>
            <a:normAutofit fontScale="25000" lnSpcReduction="20000"/>
          </a:bodyPr>
          <a:lstStyle/>
          <a:p>
            <a:pPr marL="82296" indent="0">
              <a:buNone/>
            </a:pPr>
            <a:r>
              <a:rPr lang="en-US" sz="9600" dirty="0" smtClean="0">
                <a:latin typeface="Times New Roman"/>
                <a:ea typeface="헤드라인A"/>
              </a:rPr>
              <a:t>The </a:t>
            </a:r>
            <a:r>
              <a:rPr lang="en-US" sz="9600" dirty="0">
                <a:latin typeface="Times New Roman"/>
                <a:ea typeface="헤드라인A"/>
              </a:rPr>
              <a:t>changing </a:t>
            </a:r>
            <a:r>
              <a:rPr lang="en-US" sz="9600" dirty="0" smtClean="0">
                <a:latin typeface="Times New Roman"/>
                <a:ea typeface="헤드라인A"/>
              </a:rPr>
              <a:t>environment of </a:t>
            </a:r>
            <a:r>
              <a:rPr lang="en-US" sz="9600" dirty="0">
                <a:latin typeface="Times New Roman"/>
                <a:ea typeface="헤드라인A"/>
              </a:rPr>
              <a:t>the current </a:t>
            </a:r>
            <a:r>
              <a:rPr lang="en-US" sz="9600" dirty="0" smtClean="0">
                <a:latin typeface="Times New Roman"/>
                <a:ea typeface="헤드라인A"/>
              </a:rPr>
              <a:t>healthcare is dynamic and </a:t>
            </a:r>
            <a:r>
              <a:rPr lang="en-US" sz="9600" dirty="0">
                <a:latin typeface="Times New Roman"/>
                <a:ea typeface="헤드라인A"/>
              </a:rPr>
              <a:t>redefining the role of frontline nurse leaders in their management </a:t>
            </a:r>
            <a:r>
              <a:rPr lang="en-US" sz="9600" dirty="0" smtClean="0">
                <a:latin typeface="Times New Roman"/>
                <a:ea typeface="헤드라인A"/>
              </a:rPr>
              <a:t>role. </a:t>
            </a:r>
          </a:p>
          <a:p>
            <a:r>
              <a:rPr lang="en-US" sz="9600" dirty="0">
                <a:latin typeface="Times New Roman"/>
                <a:ea typeface="헤드라인A"/>
              </a:rPr>
              <a:t>Globalization of society</a:t>
            </a:r>
          </a:p>
          <a:p>
            <a:r>
              <a:rPr lang="en-US" sz="9600" dirty="0" smtClean="0">
                <a:latin typeface="Times New Roman"/>
                <a:ea typeface="헤드라인A"/>
              </a:rPr>
              <a:t>Advanced </a:t>
            </a:r>
            <a:r>
              <a:rPr lang="en-US" sz="9600" dirty="0">
                <a:latin typeface="Times New Roman"/>
                <a:ea typeface="헤드라인A"/>
              </a:rPr>
              <a:t>technology</a:t>
            </a:r>
          </a:p>
          <a:p>
            <a:r>
              <a:rPr lang="en-US" sz="9600" dirty="0">
                <a:latin typeface="Times New Roman"/>
                <a:ea typeface="헤드라인A"/>
              </a:rPr>
              <a:t>Economic </a:t>
            </a:r>
            <a:r>
              <a:rPr lang="en-US" sz="9600" dirty="0" smtClean="0">
                <a:latin typeface="Times New Roman"/>
                <a:ea typeface="헤드라인A"/>
              </a:rPr>
              <a:t>constraints</a:t>
            </a:r>
            <a:r>
              <a:rPr lang="is-IS" sz="9600" dirty="0" smtClean="0">
                <a:latin typeface="Times New Roman"/>
                <a:ea typeface="헤드라인A"/>
              </a:rPr>
              <a:t>…</a:t>
            </a:r>
            <a:endParaRPr lang="en-US" sz="9600" dirty="0">
              <a:latin typeface="Times New Roman"/>
              <a:ea typeface="헤드라인A"/>
            </a:endParaRPr>
          </a:p>
          <a:p>
            <a:pPr marL="82296" indent="0">
              <a:buNone/>
            </a:pPr>
            <a:r>
              <a:rPr lang="is-IS" sz="9600" dirty="0" smtClean="0">
                <a:latin typeface="Times New Roman"/>
                <a:ea typeface="헤드라인A"/>
              </a:rPr>
              <a:t>…</a:t>
            </a:r>
            <a:r>
              <a:rPr lang="en-US" sz="9600" dirty="0" smtClean="0">
                <a:latin typeface="Times New Roman"/>
                <a:ea typeface="헤드라인A"/>
              </a:rPr>
              <a:t>require that ethical </a:t>
            </a:r>
            <a:r>
              <a:rPr lang="en-US" sz="9600" dirty="0">
                <a:latin typeface="Times New Roman"/>
                <a:ea typeface="헤드라인A"/>
              </a:rPr>
              <a:t>dimensions for </a:t>
            </a:r>
            <a:r>
              <a:rPr lang="en-US" sz="9600" dirty="0" smtClean="0">
                <a:latin typeface="Times New Roman"/>
                <a:ea typeface="헤드라인A"/>
              </a:rPr>
              <a:t>providing care requires </a:t>
            </a:r>
            <a:r>
              <a:rPr lang="en-US" sz="9600" dirty="0">
                <a:latin typeface="Times New Roman"/>
                <a:ea typeface="헤드라인A"/>
              </a:rPr>
              <a:t>leadership at all levels of care. </a:t>
            </a:r>
          </a:p>
          <a:p>
            <a:pPr marL="0" indent="0">
              <a:buNone/>
            </a:pPr>
            <a:endParaRPr lang="en-US" dirty="0"/>
          </a:p>
        </p:txBody>
      </p:sp>
      <p:sp>
        <p:nvSpPr>
          <p:cNvPr id="4" name="TextBox 3"/>
          <p:cNvSpPr txBox="1"/>
          <p:nvPr/>
        </p:nvSpPr>
        <p:spPr>
          <a:xfrm>
            <a:off x="8597900" y="5994400"/>
            <a:ext cx="292869" cy="369332"/>
          </a:xfrm>
          <a:prstGeom prst="rect">
            <a:avLst/>
          </a:prstGeom>
          <a:noFill/>
        </p:spPr>
        <p:txBody>
          <a:bodyPr wrap="square" rtlCol="0">
            <a:spAutoFit/>
          </a:bodyPr>
          <a:lstStyle/>
          <a:p>
            <a:r>
              <a:rPr lang="en-US" dirty="0" smtClean="0"/>
              <a:t>2</a:t>
            </a:r>
            <a:endParaRPr lang="en-US" dirty="0"/>
          </a:p>
        </p:txBody>
      </p:sp>
    </p:spTree>
    <p:extLst>
      <p:ext uri="{BB962C8B-B14F-4D97-AF65-F5344CB8AC3E}">
        <p14:creationId xmlns:p14="http://schemas.microsoft.com/office/powerpoint/2010/main" val="31617148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635000"/>
            <a:ext cx="7543800" cy="990600"/>
          </a:xfrm>
        </p:spPr>
        <p:txBody>
          <a:bodyPr>
            <a:normAutofit fontScale="90000"/>
          </a:bodyPr>
          <a:lstStyle/>
          <a:p>
            <a:r>
              <a:rPr lang="en-US" sz="2400" dirty="0" smtClean="0">
                <a:latin typeface="Times New Roman"/>
              </a:rPr>
              <a:t>Example: Study Findings</a:t>
            </a:r>
            <a:br>
              <a:rPr lang="en-US" sz="2400" dirty="0" smtClean="0">
                <a:latin typeface="Times New Roman"/>
              </a:rPr>
            </a:br>
            <a:r>
              <a:rPr lang="en-US" sz="2400" dirty="0" smtClean="0">
                <a:latin typeface="Times New Roman"/>
              </a:rPr>
              <a:t/>
            </a:r>
            <a:br>
              <a:rPr lang="en-US" sz="2400" dirty="0" smtClean="0">
                <a:latin typeface="Times New Roman"/>
              </a:rPr>
            </a:br>
            <a:r>
              <a:rPr lang="en-US" sz="2400" dirty="0" smtClean="0">
                <a:latin typeface="Times New Roman"/>
              </a:rPr>
              <a:t>Theme 1: Using Teamwork To Keep Patients Safe </a:t>
            </a:r>
            <a:endParaRPr lang="en-US" sz="2400" dirty="0">
              <a:latin typeface="Times New Roman"/>
            </a:endParaRPr>
          </a:p>
        </p:txBody>
      </p:sp>
      <p:graphicFrame>
        <p:nvGraphicFramePr>
          <p:cNvPr id="3" name="Diagram 2"/>
          <p:cNvGraphicFramePr/>
          <p:nvPr>
            <p:extLst>
              <p:ext uri="{D42A27DB-BD31-4B8C-83A1-F6EECF244321}">
                <p14:modId xmlns:p14="http://schemas.microsoft.com/office/powerpoint/2010/main" val="251812796"/>
              </p:ext>
            </p:extLst>
          </p:nvPr>
        </p:nvGraphicFramePr>
        <p:xfrm>
          <a:off x="1371600" y="2082800"/>
          <a:ext cx="6400800" cy="4102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8343900" y="6096000"/>
            <a:ext cx="629671" cy="369332"/>
          </a:xfrm>
          <a:prstGeom prst="rect">
            <a:avLst/>
          </a:prstGeom>
          <a:noFill/>
        </p:spPr>
        <p:txBody>
          <a:bodyPr wrap="square" rtlCol="0">
            <a:spAutoFit/>
          </a:bodyPr>
          <a:lstStyle/>
          <a:p>
            <a:r>
              <a:rPr lang="en-US" dirty="0" smtClean="0"/>
              <a:t>20</a:t>
            </a:r>
            <a:endParaRPr lang="en-US" dirty="0"/>
          </a:p>
        </p:txBody>
      </p:sp>
    </p:spTree>
    <p:extLst>
      <p:ext uri="{BB962C8B-B14F-4D97-AF65-F5344CB8AC3E}">
        <p14:creationId xmlns:p14="http://schemas.microsoft.com/office/powerpoint/2010/main" val="36795661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a:rPr>
              <a:t>Example: Study Findings</a:t>
            </a:r>
            <a:br>
              <a:rPr lang="en-US" sz="2400" dirty="0" smtClean="0">
                <a:latin typeface="Times New Roman"/>
              </a:rPr>
            </a:br>
            <a:r>
              <a:rPr lang="en-US" sz="2400" dirty="0" smtClean="0">
                <a:latin typeface="Times New Roman"/>
              </a:rPr>
              <a:t/>
            </a:r>
            <a:br>
              <a:rPr lang="en-US" sz="2400" dirty="0" smtClean="0">
                <a:latin typeface="Times New Roman"/>
              </a:rPr>
            </a:br>
            <a:r>
              <a:rPr lang="en-US" sz="2400" dirty="0" smtClean="0">
                <a:latin typeface="Times New Roman"/>
              </a:rPr>
              <a:t>Theme 2: Creating Psychologically Safe Environments</a:t>
            </a:r>
            <a:endParaRPr lang="en-US" sz="2400" dirty="0">
              <a:latin typeface="Times New Roman"/>
            </a:endParaRPr>
          </a:p>
        </p:txBody>
      </p:sp>
      <p:graphicFrame>
        <p:nvGraphicFramePr>
          <p:cNvPr id="3" name="Diagram 2"/>
          <p:cNvGraphicFramePr/>
          <p:nvPr>
            <p:extLst>
              <p:ext uri="{D42A27DB-BD31-4B8C-83A1-F6EECF244321}">
                <p14:modId xmlns:p14="http://schemas.microsoft.com/office/powerpoint/2010/main" val="2360722447"/>
              </p:ext>
            </p:extLst>
          </p:nvPr>
        </p:nvGraphicFramePr>
        <p:xfrm>
          <a:off x="1346200" y="2590800"/>
          <a:ext cx="6400800" cy="356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8343900" y="6146800"/>
            <a:ext cx="629671" cy="369332"/>
          </a:xfrm>
          <a:prstGeom prst="rect">
            <a:avLst/>
          </a:prstGeom>
          <a:noFill/>
        </p:spPr>
        <p:txBody>
          <a:bodyPr wrap="square" rtlCol="0">
            <a:spAutoFit/>
          </a:bodyPr>
          <a:lstStyle/>
          <a:p>
            <a:r>
              <a:rPr lang="en-US" dirty="0" smtClean="0"/>
              <a:t>21</a:t>
            </a:r>
            <a:endParaRPr lang="en-US" dirty="0"/>
          </a:p>
        </p:txBody>
      </p:sp>
    </p:spTree>
    <p:extLst>
      <p:ext uri="{BB962C8B-B14F-4D97-AF65-F5344CB8AC3E}">
        <p14:creationId xmlns:p14="http://schemas.microsoft.com/office/powerpoint/2010/main" val="31290854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a:rPr>
              <a:t>Example: Study Findings</a:t>
            </a:r>
            <a:br>
              <a:rPr lang="en-US" sz="2400" dirty="0" smtClean="0">
                <a:latin typeface="Times New Roman"/>
              </a:rPr>
            </a:br>
            <a:r>
              <a:rPr lang="en-US" sz="2400" dirty="0" smtClean="0">
                <a:latin typeface="Times New Roman"/>
              </a:rPr>
              <a:t/>
            </a:r>
            <a:br>
              <a:rPr lang="en-US" sz="2400" dirty="0" smtClean="0">
                <a:latin typeface="Times New Roman"/>
              </a:rPr>
            </a:br>
            <a:r>
              <a:rPr lang="en-US" sz="2400" dirty="0" smtClean="0">
                <a:latin typeface="Times New Roman"/>
              </a:rPr>
              <a:t>Theme 3: Managing Just Practices</a:t>
            </a:r>
            <a:endParaRPr lang="en-US" sz="2400" dirty="0">
              <a:latin typeface="Times New Roman"/>
            </a:endParaRPr>
          </a:p>
        </p:txBody>
      </p:sp>
      <p:graphicFrame>
        <p:nvGraphicFramePr>
          <p:cNvPr id="3" name="Diagram 2"/>
          <p:cNvGraphicFramePr/>
          <p:nvPr>
            <p:extLst>
              <p:ext uri="{D42A27DB-BD31-4B8C-83A1-F6EECF244321}">
                <p14:modId xmlns:p14="http://schemas.microsoft.com/office/powerpoint/2010/main" val="1197355876"/>
              </p:ext>
            </p:extLst>
          </p:nvPr>
        </p:nvGraphicFramePr>
        <p:xfrm>
          <a:off x="1371600" y="1968500"/>
          <a:ext cx="6400800" cy="3670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8343900" y="6108700"/>
            <a:ext cx="629671" cy="369332"/>
          </a:xfrm>
          <a:prstGeom prst="rect">
            <a:avLst/>
          </a:prstGeom>
          <a:noFill/>
        </p:spPr>
        <p:txBody>
          <a:bodyPr wrap="square" rtlCol="0">
            <a:spAutoFit/>
          </a:bodyPr>
          <a:lstStyle/>
          <a:p>
            <a:r>
              <a:rPr lang="en-US" dirty="0" smtClean="0"/>
              <a:t>22</a:t>
            </a:r>
            <a:endParaRPr lang="en-US" dirty="0"/>
          </a:p>
        </p:txBody>
      </p:sp>
    </p:spTree>
    <p:extLst>
      <p:ext uri="{BB962C8B-B14F-4D97-AF65-F5344CB8AC3E}">
        <p14:creationId xmlns:p14="http://schemas.microsoft.com/office/powerpoint/2010/main" val="20338251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a:rPr>
              <a:t>Example: Study Findings</a:t>
            </a:r>
            <a:br>
              <a:rPr lang="en-US" sz="2400" dirty="0" smtClean="0">
                <a:latin typeface="Times New Roman"/>
              </a:rPr>
            </a:br>
            <a:r>
              <a:rPr lang="en-US" sz="2400" dirty="0" smtClean="0">
                <a:latin typeface="Times New Roman"/>
              </a:rPr>
              <a:t/>
            </a:r>
            <a:br>
              <a:rPr lang="en-US" sz="2400" dirty="0" smtClean="0">
                <a:latin typeface="Times New Roman"/>
              </a:rPr>
            </a:br>
            <a:r>
              <a:rPr lang="en-US" sz="2400" dirty="0" smtClean="0">
                <a:latin typeface="Times New Roman"/>
              </a:rPr>
              <a:t>Theme 4: Balancing Compromises</a:t>
            </a:r>
            <a:endParaRPr lang="en-US" sz="2400" dirty="0">
              <a:latin typeface="Times New Roman"/>
            </a:endParaRPr>
          </a:p>
        </p:txBody>
      </p:sp>
      <p:graphicFrame>
        <p:nvGraphicFramePr>
          <p:cNvPr id="3" name="Diagram 2"/>
          <p:cNvGraphicFramePr/>
          <p:nvPr>
            <p:extLst>
              <p:ext uri="{D42A27DB-BD31-4B8C-83A1-F6EECF244321}">
                <p14:modId xmlns:p14="http://schemas.microsoft.com/office/powerpoint/2010/main" val="2346526831"/>
              </p:ext>
            </p:extLst>
          </p:nvPr>
        </p:nvGraphicFramePr>
        <p:xfrm>
          <a:off x="1371600" y="2108200"/>
          <a:ext cx="6400800" cy="3822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8343900" y="5930900"/>
            <a:ext cx="425966" cy="369332"/>
          </a:xfrm>
          <a:prstGeom prst="rect">
            <a:avLst/>
          </a:prstGeom>
          <a:noFill/>
        </p:spPr>
        <p:txBody>
          <a:bodyPr wrap="square" rtlCol="0">
            <a:spAutoFit/>
          </a:bodyPr>
          <a:lstStyle/>
          <a:p>
            <a:r>
              <a:rPr lang="en-US" dirty="0" smtClean="0"/>
              <a:t>23</a:t>
            </a:r>
            <a:endParaRPr lang="en-US" dirty="0"/>
          </a:p>
        </p:txBody>
      </p:sp>
    </p:spTree>
    <p:extLst>
      <p:ext uri="{BB962C8B-B14F-4D97-AF65-F5344CB8AC3E}">
        <p14:creationId xmlns:p14="http://schemas.microsoft.com/office/powerpoint/2010/main" val="69333351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17500"/>
            <a:ext cx="7543800" cy="990600"/>
          </a:xfrm>
        </p:spPr>
        <p:txBody>
          <a:bodyPr>
            <a:normAutofit fontScale="90000"/>
          </a:bodyPr>
          <a:lstStyle/>
          <a:p>
            <a:r>
              <a:rPr lang="en-US" sz="2400" dirty="0" smtClean="0">
                <a:latin typeface="Times New Roman"/>
              </a:rPr>
              <a:t/>
            </a:r>
            <a:br>
              <a:rPr lang="en-US" sz="2400" dirty="0" smtClean="0">
                <a:latin typeface="Times New Roman"/>
              </a:rPr>
            </a:br>
            <a:r>
              <a:rPr lang="en-US" sz="2400" dirty="0" smtClean="0">
                <a:latin typeface="Times New Roman"/>
              </a:rPr>
              <a:t>Study Findings</a:t>
            </a:r>
            <a:br>
              <a:rPr lang="en-US" sz="2400" dirty="0" smtClean="0">
                <a:latin typeface="Times New Roman"/>
              </a:rPr>
            </a:br>
            <a:r>
              <a:rPr lang="en-US" sz="2400" dirty="0" smtClean="0">
                <a:latin typeface="Times New Roman"/>
              </a:rPr>
              <a:t/>
            </a:r>
            <a:br>
              <a:rPr lang="en-US" sz="2400" dirty="0" smtClean="0">
                <a:latin typeface="Times New Roman"/>
              </a:rPr>
            </a:br>
            <a:r>
              <a:rPr lang="en-US" sz="2400" dirty="0" smtClean="0">
                <a:latin typeface="Times New Roman"/>
              </a:rPr>
              <a:t>Differences in Demographic Profiles</a:t>
            </a:r>
            <a:endParaRPr lang="en-US" sz="2400" dirty="0">
              <a:latin typeface="Times New Roman"/>
            </a:endParaRP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4263998674"/>
              </p:ext>
            </p:extLst>
          </p:nvPr>
        </p:nvGraphicFramePr>
        <p:xfrm>
          <a:off x="1917700" y="2084388"/>
          <a:ext cx="5041899" cy="4227512"/>
        </p:xfrm>
        <a:graphic>
          <a:graphicData uri="http://schemas.openxmlformats.org/presentationml/2006/ole">
            <mc:AlternateContent xmlns:mc="http://schemas.openxmlformats.org/markup-compatibility/2006">
              <mc:Choice xmlns:v="urn:schemas-microsoft-com:vml" Requires="v">
                <p:oleObj spid="_x0000_s1092" name="Document" r:id="rId3" imgW="5638800" imgH="5168900" progId="Word.Document.12">
                  <p:embed/>
                </p:oleObj>
              </mc:Choice>
              <mc:Fallback>
                <p:oleObj name="Document" r:id="rId3" imgW="5638800" imgH="5168900" progId="Word.Document.12">
                  <p:embed/>
                  <p:pic>
                    <p:nvPicPr>
                      <p:cNvPr id="0" name=""/>
                      <p:cNvPicPr/>
                      <p:nvPr/>
                    </p:nvPicPr>
                    <p:blipFill>
                      <a:blip r:embed="rId4"/>
                      <a:stretch>
                        <a:fillRect/>
                      </a:stretch>
                    </p:blipFill>
                    <p:spPr>
                      <a:xfrm>
                        <a:off x="1917700" y="2084388"/>
                        <a:ext cx="5041899" cy="4227512"/>
                      </a:xfrm>
                      <a:prstGeom prst="rect">
                        <a:avLst/>
                      </a:prstGeom>
                    </p:spPr>
                  </p:pic>
                </p:oleObj>
              </mc:Fallback>
            </mc:AlternateContent>
          </a:graphicData>
        </a:graphic>
      </p:graphicFrame>
      <p:sp>
        <p:nvSpPr>
          <p:cNvPr id="5" name="TextBox 4"/>
          <p:cNvSpPr txBox="1"/>
          <p:nvPr/>
        </p:nvSpPr>
        <p:spPr>
          <a:xfrm>
            <a:off x="8343900" y="6019800"/>
            <a:ext cx="476766" cy="369332"/>
          </a:xfrm>
          <a:prstGeom prst="rect">
            <a:avLst/>
          </a:prstGeom>
          <a:noFill/>
        </p:spPr>
        <p:txBody>
          <a:bodyPr wrap="square" rtlCol="0">
            <a:spAutoFit/>
          </a:bodyPr>
          <a:lstStyle/>
          <a:p>
            <a:r>
              <a:rPr lang="en-US" dirty="0" smtClean="0"/>
              <a:t>24</a:t>
            </a:r>
            <a:endParaRPr lang="en-US" dirty="0"/>
          </a:p>
        </p:txBody>
      </p:sp>
    </p:spTree>
    <p:extLst>
      <p:ext uri="{BB962C8B-B14F-4D97-AF65-F5344CB8AC3E}">
        <p14:creationId xmlns:p14="http://schemas.microsoft.com/office/powerpoint/2010/main" val="53628173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a:rPr>
              <a:t>Study Findings: Demographics (continued)</a:t>
            </a:r>
            <a:br>
              <a:rPr lang="en-US" sz="2400" dirty="0" smtClean="0">
                <a:latin typeface="Times New Roman"/>
              </a:rPr>
            </a:br>
            <a:r>
              <a:rPr lang="en-US" sz="2400" dirty="0" smtClean="0">
                <a:latin typeface="Times New Roman"/>
              </a:rPr>
              <a:t/>
            </a:r>
            <a:br>
              <a:rPr lang="en-US" sz="2400" dirty="0" smtClean="0">
                <a:latin typeface="Times New Roman"/>
              </a:rPr>
            </a:br>
            <a:r>
              <a:rPr lang="en-US" sz="2400" dirty="0" smtClean="0">
                <a:latin typeface="Times New Roman"/>
              </a:rPr>
              <a:t>Varying Years in Management Experiences</a:t>
            </a:r>
            <a:endParaRPr lang="en-US" sz="2400" dirty="0">
              <a:latin typeface="Times New Roman"/>
            </a:endParaRP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092789281"/>
              </p:ext>
            </p:extLst>
          </p:nvPr>
        </p:nvGraphicFramePr>
        <p:xfrm>
          <a:off x="1752600" y="2273300"/>
          <a:ext cx="5638800" cy="2755106"/>
        </p:xfrm>
        <a:graphic>
          <a:graphicData uri="http://schemas.openxmlformats.org/presentationml/2006/ole">
            <mc:AlternateContent xmlns:mc="http://schemas.openxmlformats.org/markup-compatibility/2006">
              <mc:Choice xmlns:v="urn:schemas-microsoft-com:vml" Requires="v">
                <p:oleObj spid="_x0000_s2116" name="Document" r:id="rId3" imgW="5638800" imgH="2247900" progId="Word.Document.12">
                  <p:embed/>
                </p:oleObj>
              </mc:Choice>
              <mc:Fallback>
                <p:oleObj name="Document" r:id="rId3" imgW="5638800" imgH="2247900" progId="Word.Document.12">
                  <p:embed/>
                  <p:pic>
                    <p:nvPicPr>
                      <p:cNvPr id="0" name=""/>
                      <p:cNvPicPr/>
                      <p:nvPr/>
                    </p:nvPicPr>
                    <p:blipFill>
                      <a:blip r:embed="rId4"/>
                      <a:stretch>
                        <a:fillRect/>
                      </a:stretch>
                    </p:blipFill>
                    <p:spPr>
                      <a:xfrm>
                        <a:off x="1752600" y="2273300"/>
                        <a:ext cx="5638800" cy="2755106"/>
                      </a:xfrm>
                      <a:prstGeom prst="rect">
                        <a:avLst/>
                      </a:prstGeom>
                    </p:spPr>
                  </p:pic>
                </p:oleObj>
              </mc:Fallback>
            </mc:AlternateContent>
          </a:graphicData>
        </a:graphic>
      </p:graphicFrame>
      <p:sp>
        <p:nvSpPr>
          <p:cNvPr id="5" name="TextBox 4"/>
          <p:cNvSpPr txBox="1"/>
          <p:nvPr/>
        </p:nvSpPr>
        <p:spPr>
          <a:xfrm>
            <a:off x="8216900" y="6045200"/>
            <a:ext cx="527566" cy="369332"/>
          </a:xfrm>
          <a:prstGeom prst="rect">
            <a:avLst/>
          </a:prstGeom>
          <a:noFill/>
        </p:spPr>
        <p:txBody>
          <a:bodyPr wrap="square" rtlCol="0">
            <a:spAutoFit/>
          </a:bodyPr>
          <a:lstStyle/>
          <a:p>
            <a:r>
              <a:rPr lang="en-US" dirty="0" smtClean="0"/>
              <a:t>25</a:t>
            </a:r>
            <a:endParaRPr lang="en-US" dirty="0"/>
          </a:p>
        </p:txBody>
      </p:sp>
    </p:spTree>
    <p:extLst>
      <p:ext uri="{BB962C8B-B14F-4D97-AF65-F5344CB8AC3E}">
        <p14:creationId xmlns:p14="http://schemas.microsoft.com/office/powerpoint/2010/main" val="42557765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508000"/>
            <a:ext cx="7543800" cy="1016000"/>
          </a:xfrm>
        </p:spPr>
        <p:txBody>
          <a:bodyPr>
            <a:normAutofit fontScale="90000"/>
          </a:bodyPr>
          <a:lstStyle/>
          <a:p>
            <a:r>
              <a:rPr lang="en-US" sz="2400" dirty="0" smtClean="0">
                <a:latin typeface="Times New Roman"/>
              </a:rPr>
              <a:t>Study Findings</a:t>
            </a:r>
            <a:br>
              <a:rPr lang="en-US" sz="2400" dirty="0" smtClean="0">
                <a:latin typeface="Times New Roman"/>
              </a:rPr>
            </a:br>
            <a:r>
              <a:rPr lang="en-US" sz="2400" dirty="0" smtClean="0">
                <a:latin typeface="Times New Roman"/>
              </a:rPr>
              <a:t/>
            </a:r>
            <a:br>
              <a:rPr lang="en-US" sz="2400" dirty="0" smtClean="0">
                <a:latin typeface="Times New Roman"/>
              </a:rPr>
            </a:br>
            <a:r>
              <a:rPr lang="en-US" sz="2400" dirty="0" smtClean="0">
                <a:latin typeface="Times New Roman"/>
              </a:rPr>
              <a:t>Demographics: Differences in Hospitals of Employment</a:t>
            </a:r>
            <a:br>
              <a:rPr lang="en-US" sz="2400" dirty="0" smtClean="0">
                <a:latin typeface="Times New Roman"/>
              </a:rPr>
            </a:br>
            <a:endParaRPr lang="en-US" sz="2400" dirty="0">
              <a:latin typeface="Times New Roman"/>
            </a:endParaRPr>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1543756752"/>
              </p:ext>
            </p:extLst>
          </p:nvPr>
        </p:nvGraphicFramePr>
        <p:xfrm>
          <a:off x="1973575" y="2084388"/>
          <a:ext cx="5196851" cy="3640137"/>
        </p:xfrm>
        <a:graphic>
          <a:graphicData uri="http://schemas.openxmlformats.org/presentationml/2006/ole">
            <mc:AlternateContent xmlns:mc="http://schemas.openxmlformats.org/markup-compatibility/2006">
              <mc:Choice xmlns:v="urn:schemas-microsoft-com:vml" Requires="v">
                <p:oleObj spid="_x0000_s3141" name="Document" r:id="rId3" imgW="5638800" imgH="3949700" progId="Word.Document.12">
                  <p:embed/>
                </p:oleObj>
              </mc:Choice>
              <mc:Fallback>
                <p:oleObj name="Document" r:id="rId3" imgW="5638800" imgH="3949700" progId="Word.Document.12">
                  <p:embed/>
                  <p:pic>
                    <p:nvPicPr>
                      <p:cNvPr id="0" name=""/>
                      <p:cNvPicPr/>
                      <p:nvPr/>
                    </p:nvPicPr>
                    <p:blipFill>
                      <a:blip r:embed="rId4"/>
                      <a:stretch>
                        <a:fillRect/>
                      </a:stretch>
                    </p:blipFill>
                    <p:spPr>
                      <a:xfrm>
                        <a:off x="1973575" y="2084388"/>
                        <a:ext cx="5196851" cy="3640137"/>
                      </a:xfrm>
                      <a:prstGeom prst="rect">
                        <a:avLst/>
                      </a:prstGeom>
                    </p:spPr>
                  </p:pic>
                </p:oleObj>
              </mc:Fallback>
            </mc:AlternateContent>
          </a:graphicData>
        </a:graphic>
      </p:graphicFrame>
      <p:sp>
        <p:nvSpPr>
          <p:cNvPr id="7" name="TextBox 6"/>
          <p:cNvSpPr txBox="1"/>
          <p:nvPr/>
        </p:nvSpPr>
        <p:spPr>
          <a:xfrm>
            <a:off x="8343900" y="6121400"/>
            <a:ext cx="438666" cy="369332"/>
          </a:xfrm>
          <a:prstGeom prst="rect">
            <a:avLst/>
          </a:prstGeom>
          <a:noFill/>
        </p:spPr>
        <p:txBody>
          <a:bodyPr wrap="square" rtlCol="0">
            <a:spAutoFit/>
          </a:bodyPr>
          <a:lstStyle/>
          <a:p>
            <a:r>
              <a:rPr lang="en-US" dirty="0" smtClean="0"/>
              <a:t>26</a:t>
            </a:r>
            <a:endParaRPr lang="en-US" dirty="0"/>
          </a:p>
        </p:txBody>
      </p:sp>
    </p:spTree>
    <p:extLst>
      <p:ext uri="{BB962C8B-B14F-4D97-AF65-F5344CB8AC3E}">
        <p14:creationId xmlns:p14="http://schemas.microsoft.com/office/powerpoint/2010/main" val="104547461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901700"/>
            <a:ext cx="7543800" cy="596900"/>
          </a:xfrm>
        </p:spPr>
        <p:txBody>
          <a:bodyPr>
            <a:normAutofit fontScale="90000"/>
          </a:bodyPr>
          <a:lstStyle/>
          <a:p>
            <a:r>
              <a:rPr lang="en-US" sz="2400" dirty="0" smtClean="0">
                <a:latin typeface="Times New Roman"/>
              </a:rPr>
              <a:t>Discussion</a:t>
            </a:r>
            <a:br>
              <a:rPr lang="en-US" sz="2400" dirty="0" smtClean="0">
                <a:latin typeface="Times New Roman"/>
              </a:rPr>
            </a:br>
            <a:endParaRPr lang="en-US" sz="2400" dirty="0">
              <a:latin typeface="Times New Roman"/>
            </a:endParaRPr>
          </a:p>
        </p:txBody>
      </p:sp>
      <p:sp>
        <p:nvSpPr>
          <p:cNvPr id="3" name="Content Placeholder 2"/>
          <p:cNvSpPr>
            <a:spLocks noGrp="1"/>
          </p:cNvSpPr>
          <p:nvPr>
            <p:ph idx="1"/>
          </p:nvPr>
        </p:nvSpPr>
        <p:spPr/>
        <p:txBody>
          <a:bodyPr>
            <a:normAutofit/>
          </a:bodyPr>
          <a:lstStyle/>
          <a:p>
            <a:r>
              <a:rPr lang="en-US" dirty="0" smtClean="0"/>
              <a:t>Phenomenology       </a:t>
            </a:r>
            <a:r>
              <a:rPr lang="en-US" dirty="0"/>
              <a:t> </a:t>
            </a:r>
            <a:r>
              <a:rPr lang="en-US" dirty="0" smtClean="0"/>
              <a:t>Useful to highlight differences in belief systems (attitudes in ethics and leadership)</a:t>
            </a:r>
          </a:p>
          <a:p>
            <a:r>
              <a:rPr lang="en-US" dirty="0" smtClean="0"/>
              <a:t>Value of Method (complex and sensitive topics are difficult for leadership to describe)</a:t>
            </a:r>
          </a:p>
          <a:p>
            <a:r>
              <a:rPr lang="en-US" dirty="0" smtClean="0"/>
              <a:t>Applicability of Method and Usability of Findings- provide foundational knowledge to understand beliefs and reasons for behavioral choices in ethical leadership contexts</a:t>
            </a:r>
          </a:p>
        </p:txBody>
      </p:sp>
      <p:cxnSp>
        <p:nvCxnSpPr>
          <p:cNvPr id="6" name="Straight Arrow Connector 5"/>
          <p:cNvCxnSpPr/>
          <p:nvPr/>
        </p:nvCxnSpPr>
        <p:spPr>
          <a:xfrm>
            <a:off x="3492500" y="2381250"/>
            <a:ext cx="42333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8204200" y="5918200"/>
            <a:ext cx="540266" cy="369332"/>
          </a:xfrm>
          <a:prstGeom prst="rect">
            <a:avLst/>
          </a:prstGeom>
          <a:noFill/>
        </p:spPr>
        <p:txBody>
          <a:bodyPr wrap="square" rtlCol="0">
            <a:spAutoFit/>
          </a:bodyPr>
          <a:lstStyle/>
          <a:p>
            <a:r>
              <a:rPr lang="en-US" dirty="0"/>
              <a:t>2</a:t>
            </a:r>
            <a:r>
              <a:rPr lang="en-US" dirty="0" smtClean="0"/>
              <a:t>7</a:t>
            </a:r>
            <a:endParaRPr lang="en-US" dirty="0"/>
          </a:p>
        </p:txBody>
      </p:sp>
    </p:spTree>
    <p:extLst>
      <p:ext uri="{BB962C8B-B14F-4D97-AF65-F5344CB8AC3E}">
        <p14:creationId xmlns:p14="http://schemas.microsoft.com/office/powerpoint/2010/main" val="55400953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latin typeface="Times New Roman"/>
              </a:rPr>
              <a:t>Discussion</a:t>
            </a:r>
            <a:br>
              <a:rPr lang="en-US" sz="2400" dirty="0" smtClean="0">
                <a:latin typeface="Times New Roman"/>
              </a:rPr>
            </a:br>
            <a:r>
              <a:rPr lang="en-US" sz="2400" dirty="0" smtClean="0">
                <a:latin typeface="Times New Roman"/>
              </a:rPr>
              <a:t/>
            </a:r>
            <a:br>
              <a:rPr lang="en-US" sz="2400" dirty="0" smtClean="0">
                <a:latin typeface="Times New Roman"/>
              </a:rPr>
            </a:br>
            <a:r>
              <a:rPr lang="en-US" sz="2400" dirty="0" smtClean="0">
                <a:latin typeface="Times New Roman"/>
              </a:rPr>
              <a:t>Analysis and Reflection</a:t>
            </a:r>
            <a:br>
              <a:rPr lang="en-US" sz="2400" dirty="0" smtClean="0">
                <a:latin typeface="Times New Roman"/>
              </a:rPr>
            </a:br>
            <a:endParaRPr lang="en-US" sz="2400" dirty="0">
              <a:latin typeface="Times New Roman"/>
            </a:endParaRPr>
          </a:p>
        </p:txBody>
      </p:sp>
      <p:sp>
        <p:nvSpPr>
          <p:cNvPr id="3" name="Content Placeholder 2"/>
          <p:cNvSpPr>
            <a:spLocks noGrp="1"/>
          </p:cNvSpPr>
          <p:nvPr>
            <p:ph idx="1"/>
          </p:nvPr>
        </p:nvSpPr>
        <p:spPr/>
        <p:txBody>
          <a:bodyPr>
            <a:normAutofit lnSpcReduction="10000"/>
          </a:bodyPr>
          <a:lstStyle/>
          <a:p>
            <a:r>
              <a:rPr lang="en-US" dirty="0" smtClean="0"/>
              <a:t>Value of information obtained</a:t>
            </a:r>
          </a:p>
          <a:p>
            <a:pPr lvl="1">
              <a:buFont typeface="Wingdings" charset="2"/>
              <a:buChar char="Ø"/>
            </a:pPr>
            <a:r>
              <a:rPr lang="en-US" dirty="0" smtClean="0"/>
              <a:t>Demographic differences, e.g., age, gender, ethnicities</a:t>
            </a:r>
          </a:p>
          <a:p>
            <a:pPr lvl="1">
              <a:buFont typeface="Wingdings" charset="2"/>
              <a:buChar char="Ø"/>
            </a:pPr>
            <a:r>
              <a:rPr lang="en-US" dirty="0" smtClean="0"/>
              <a:t>Differences in experiences, e.g., skills, knowledge, and education</a:t>
            </a:r>
          </a:p>
          <a:p>
            <a:r>
              <a:rPr lang="en-US" dirty="0" smtClean="0"/>
              <a:t>Relevance of information</a:t>
            </a:r>
          </a:p>
          <a:p>
            <a:pPr lvl="1">
              <a:buFont typeface="Wingdings" charset="2"/>
              <a:buChar char="Ø"/>
            </a:pPr>
            <a:r>
              <a:rPr lang="en-US" dirty="0" smtClean="0"/>
              <a:t>r/t beliefs and attitudes</a:t>
            </a:r>
          </a:p>
          <a:p>
            <a:pPr lvl="1">
              <a:buFont typeface="Wingdings" charset="2"/>
              <a:buChar char="Ø"/>
            </a:pPr>
            <a:r>
              <a:rPr lang="en-US" dirty="0" smtClean="0"/>
              <a:t>Ethical choices resulting in behavioral actions provided essential themes identified as relevant to essences of experiences in ethical dilemmas</a:t>
            </a:r>
            <a:endParaRPr lang="en-US" dirty="0"/>
          </a:p>
        </p:txBody>
      </p:sp>
      <p:sp>
        <p:nvSpPr>
          <p:cNvPr id="4" name="TextBox 3"/>
          <p:cNvSpPr txBox="1"/>
          <p:nvPr/>
        </p:nvSpPr>
        <p:spPr>
          <a:xfrm>
            <a:off x="8191500" y="6134100"/>
            <a:ext cx="469900" cy="369332"/>
          </a:xfrm>
          <a:prstGeom prst="rect">
            <a:avLst/>
          </a:prstGeom>
          <a:noFill/>
        </p:spPr>
        <p:txBody>
          <a:bodyPr wrap="square" rtlCol="0">
            <a:spAutoFit/>
          </a:bodyPr>
          <a:lstStyle/>
          <a:p>
            <a:r>
              <a:rPr lang="en-US" dirty="0"/>
              <a:t>2</a:t>
            </a:r>
            <a:r>
              <a:rPr lang="en-US" dirty="0" smtClean="0"/>
              <a:t>8</a:t>
            </a:r>
            <a:endParaRPr lang="en-US" dirty="0"/>
          </a:p>
        </p:txBody>
      </p:sp>
    </p:spTree>
    <p:extLst>
      <p:ext uri="{BB962C8B-B14F-4D97-AF65-F5344CB8AC3E}">
        <p14:creationId xmlns:p14="http://schemas.microsoft.com/office/powerpoint/2010/main" val="24273349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a:rPr>
              <a:t>Discussion</a:t>
            </a:r>
            <a:br>
              <a:rPr lang="en-US" sz="2400" dirty="0" smtClean="0">
                <a:latin typeface="Times New Roman"/>
              </a:rPr>
            </a:br>
            <a:r>
              <a:rPr lang="en-US" sz="2400" dirty="0" smtClean="0">
                <a:latin typeface="Times New Roman"/>
              </a:rPr>
              <a:t/>
            </a:r>
            <a:br>
              <a:rPr lang="en-US" sz="2400" dirty="0" smtClean="0">
                <a:latin typeface="Times New Roman"/>
              </a:rPr>
            </a:br>
            <a:r>
              <a:rPr lang="en-US" sz="2400" dirty="0" smtClean="0">
                <a:latin typeface="Times New Roman"/>
              </a:rPr>
              <a:t>Applicability and Usability of Study Findings</a:t>
            </a:r>
            <a:endParaRPr lang="en-US" sz="2400" dirty="0">
              <a:latin typeface="Times New Roman"/>
            </a:endParaRPr>
          </a:p>
        </p:txBody>
      </p:sp>
      <p:sp>
        <p:nvSpPr>
          <p:cNvPr id="3" name="Content Placeholder 2"/>
          <p:cNvSpPr>
            <a:spLocks noGrp="1"/>
          </p:cNvSpPr>
          <p:nvPr>
            <p:ph idx="1"/>
          </p:nvPr>
        </p:nvSpPr>
        <p:spPr/>
        <p:txBody>
          <a:bodyPr/>
          <a:lstStyle/>
          <a:p>
            <a:r>
              <a:rPr lang="en-US" dirty="0" smtClean="0"/>
              <a:t>Relevance of study findings to users of study findings</a:t>
            </a:r>
          </a:p>
          <a:p>
            <a:r>
              <a:rPr lang="en-US" dirty="0" smtClean="0"/>
              <a:t>Differences in experiences, education, and employment histories are notable</a:t>
            </a:r>
          </a:p>
          <a:p>
            <a:r>
              <a:rPr lang="en-US" dirty="0" smtClean="0"/>
              <a:t>Employing hospitals and amount of resources invested by employing hospitals in these managers’ leadership role</a:t>
            </a:r>
            <a:endParaRPr lang="en-US" dirty="0"/>
          </a:p>
        </p:txBody>
      </p:sp>
      <p:sp>
        <p:nvSpPr>
          <p:cNvPr id="4" name="TextBox 3"/>
          <p:cNvSpPr txBox="1"/>
          <p:nvPr/>
        </p:nvSpPr>
        <p:spPr>
          <a:xfrm>
            <a:off x="8432800" y="6121400"/>
            <a:ext cx="401071" cy="369332"/>
          </a:xfrm>
          <a:prstGeom prst="rect">
            <a:avLst/>
          </a:prstGeom>
          <a:noFill/>
        </p:spPr>
        <p:txBody>
          <a:bodyPr wrap="none" rtlCol="0">
            <a:spAutoFit/>
          </a:bodyPr>
          <a:lstStyle/>
          <a:p>
            <a:r>
              <a:rPr lang="en-US" dirty="0"/>
              <a:t>2</a:t>
            </a:r>
            <a:r>
              <a:rPr lang="en-US" dirty="0" smtClean="0"/>
              <a:t>9</a:t>
            </a:r>
            <a:endParaRPr lang="en-US" dirty="0"/>
          </a:p>
        </p:txBody>
      </p:sp>
    </p:spTree>
    <p:extLst>
      <p:ext uri="{BB962C8B-B14F-4D97-AF65-F5344CB8AC3E}">
        <p14:creationId xmlns:p14="http://schemas.microsoft.com/office/powerpoint/2010/main" val="14729163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81000"/>
            <a:ext cx="7543800" cy="1181100"/>
          </a:xfrm>
        </p:spPr>
        <p:txBody>
          <a:bodyPr>
            <a:normAutofit fontScale="90000"/>
          </a:bodyPr>
          <a:lstStyle/>
          <a:p>
            <a:r>
              <a:rPr lang="en-US" sz="2400" dirty="0" smtClean="0">
                <a:latin typeface="Times New Roman"/>
              </a:rPr>
              <a:t>Introduction: Background</a:t>
            </a:r>
            <a:br>
              <a:rPr lang="en-US" sz="2400" dirty="0" smtClean="0">
                <a:latin typeface="Times New Roman"/>
              </a:rPr>
            </a:br>
            <a:r>
              <a:rPr lang="en-US" sz="2400" dirty="0" smtClean="0">
                <a:latin typeface="Times New Roman"/>
              </a:rPr>
              <a:t/>
            </a:r>
            <a:br>
              <a:rPr lang="en-US" sz="2400" dirty="0" smtClean="0">
                <a:latin typeface="Times New Roman"/>
              </a:rPr>
            </a:br>
            <a:r>
              <a:rPr lang="en-US" sz="2400" dirty="0" smtClean="0">
                <a:latin typeface="Times New Roman"/>
              </a:rPr>
              <a:t>Organizational Ethics and Moral Leadership</a:t>
            </a:r>
            <a:endParaRPr lang="en-US" sz="2400" dirty="0">
              <a:latin typeface="Times New Roman"/>
            </a:endParaRPr>
          </a:p>
        </p:txBody>
      </p:sp>
      <p:sp>
        <p:nvSpPr>
          <p:cNvPr id="3" name="Content Placeholder 2"/>
          <p:cNvSpPr>
            <a:spLocks noGrp="1"/>
          </p:cNvSpPr>
          <p:nvPr>
            <p:ph idx="1"/>
          </p:nvPr>
        </p:nvSpPr>
        <p:spPr>
          <a:xfrm>
            <a:off x="800100" y="1968500"/>
            <a:ext cx="7747000" cy="4419600"/>
          </a:xfrm>
        </p:spPr>
        <p:txBody>
          <a:bodyPr>
            <a:normAutofit fontScale="92500" lnSpcReduction="20000"/>
          </a:bodyPr>
          <a:lstStyle/>
          <a:p>
            <a:pPr marL="82296" indent="0">
              <a:buNone/>
            </a:pPr>
            <a:r>
              <a:rPr lang="en-US" sz="2600" dirty="0">
                <a:latin typeface="Times New Roman"/>
              </a:rPr>
              <a:t>The focus of organizational ethics is on:</a:t>
            </a:r>
          </a:p>
          <a:p>
            <a:r>
              <a:rPr lang="en-US" sz="2600" dirty="0">
                <a:latin typeface="Times New Roman"/>
              </a:rPr>
              <a:t>Practicing conduct of healthcare managers</a:t>
            </a:r>
          </a:p>
          <a:p>
            <a:r>
              <a:rPr lang="en-US" sz="2600" dirty="0">
                <a:latin typeface="Times New Roman"/>
              </a:rPr>
              <a:t>Reports by healthcare practitioners for incongruent practices of patient values with organizational demands</a:t>
            </a:r>
          </a:p>
          <a:p>
            <a:r>
              <a:rPr lang="en-US" sz="2600" dirty="0">
                <a:latin typeface="Times New Roman"/>
              </a:rPr>
              <a:t>The health of the workplace environment for practicing in an ethical manner filled with multi-dimensional workplace ethics</a:t>
            </a:r>
          </a:p>
          <a:p>
            <a:r>
              <a:rPr lang="en-US" sz="2600" dirty="0">
                <a:latin typeface="Times New Roman"/>
              </a:rPr>
              <a:t>Concerns with ethical dimensions of managerial decision-making affect all stakeholders of the organization</a:t>
            </a:r>
          </a:p>
          <a:p>
            <a:pPr marL="82296" indent="0">
              <a:buNone/>
            </a:pPr>
            <a:r>
              <a:rPr lang="en-US" dirty="0">
                <a:latin typeface="Times New Roman"/>
              </a:rPr>
              <a:t>(</a:t>
            </a:r>
            <a:r>
              <a:rPr lang="en-US" dirty="0" err="1">
                <a:latin typeface="Times New Roman"/>
              </a:rPr>
              <a:t>Suhonen</a:t>
            </a:r>
            <a:r>
              <a:rPr lang="en-US" dirty="0">
                <a:latin typeface="Times New Roman"/>
              </a:rPr>
              <a:t> et al., 2011)</a:t>
            </a:r>
          </a:p>
          <a:p>
            <a:pPr marL="0" indent="0">
              <a:buNone/>
            </a:pPr>
            <a:endParaRPr lang="en-US" dirty="0"/>
          </a:p>
        </p:txBody>
      </p:sp>
      <p:sp>
        <p:nvSpPr>
          <p:cNvPr id="4" name="TextBox 3"/>
          <p:cNvSpPr txBox="1"/>
          <p:nvPr/>
        </p:nvSpPr>
        <p:spPr>
          <a:xfrm>
            <a:off x="8547100" y="6134100"/>
            <a:ext cx="419869"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26119774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30200"/>
            <a:ext cx="7543800" cy="1130300"/>
          </a:xfrm>
        </p:spPr>
        <p:txBody>
          <a:bodyPr>
            <a:normAutofit fontScale="90000"/>
          </a:bodyPr>
          <a:lstStyle/>
          <a:p>
            <a:r>
              <a:rPr lang="en-US" sz="2400" dirty="0">
                <a:latin typeface="Times New Roman"/>
              </a:rPr>
              <a:t/>
            </a:r>
            <a:br>
              <a:rPr lang="en-US" sz="2400" dirty="0">
                <a:latin typeface="Times New Roman"/>
              </a:rPr>
            </a:br>
            <a:r>
              <a:rPr lang="en-US" sz="2400" dirty="0" smtClean="0">
                <a:latin typeface="Times New Roman"/>
              </a:rPr>
              <a:t>Discussion</a:t>
            </a:r>
            <a:br>
              <a:rPr lang="en-US" sz="2400" dirty="0" smtClean="0">
                <a:latin typeface="Times New Roman"/>
              </a:rPr>
            </a:br>
            <a:r>
              <a:rPr lang="en-US" sz="2400" dirty="0" smtClean="0">
                <a:latin typeface="Times New Roman"/>
              </a:rPr>
              <a:t/>
            </a:r>
            <a:br>
              <a:rPr lang="en-US" sz="2400" dirty="0" smtClean="0">
                <a:latin typeface="Times New Roman"/>
              </a:rPr>
            </a:br>
            <a:r>
              <a:rPr lang="en-US" sz="2400" dirty="0" smtClean="0">
                <a:latin typeface="Times New Roman"/>
              </a:rPr>
              <a:t>Benner’s Novice-To-Expert Theory </a:t>
            </a:r>
            <a:r>
              <a:rPr lang="en-US" sz="2400" dirty="0">
                <a:latin typeface="Times New Roman"/>
              </a:rPr>
              <a:t>helps to explain the differences in </a:t>
            </a:r>
            <a:r>
              <a:rPr lang="en-US" sz="2400" dirty="0" smtClean="0">
                <a:latin typeface="Times New Roman"/>
              </a:rPr>
              <a:t>skills</a:t>
            </a:r>
            <a:r>
              <a:rPr lang="en-US" sz="2400" dirty="0">
                <a:latin typeface="Times New Roman"/>
              </a:rPr>
              <a:t> </a:t>
            </a:r>
            <a:r>
              <a:rPr lang="en-US" sz="2400" dirty="0" smtClean="0">
                <a:latin typeface="Times New Roman"/>
              </a:rPr>
              <a:t>and </a:t>
            </a:r>
            <a:r>
              <a:rPr lang="en-US" sz="2400" dirty="0">
                <a:latin typeface="Times New Roman"/>
              </a:rPr>
              <a:t>expertise in the management </a:t>
            </a:r>
            <a:r>
              <a:rPr lang="en-US" sz="2400" dirty="0" smtClean="0">
                <a:latin typeface="Times New Roman"/>
              </a:rPr>
              <a:t>role</a:t>
            </a:r>
            <a:endParaRPr lang="en-US" sz="2400" dirty="0"/>
          </a:p>
        </p:txBody>
      </p:sp>
      <p:sp>
        <p:nvSpPr>
          <p:cNvPr id="3" name="Content Placeholder 2"/>
          <p:cNvSpPr>
            <a:spLocks noGrp="1"/>
          </p:cNvSpPr>
          <p:nvPr>
            <p:ph sz="half" idx="1"/>
          </p:nvPr>
        </p:nvSpPr>
        <p:spPr/>
        <p:txBody>
          <a:bodyPr>
            <a:normAutofit fontScale="70000" lnSpcReduction="20000"/>
          </a:bodyPr>
          <a:lstStyle/>
          <a:p>
            <a:pPr marL="82296" indent="0">
              <a:buNone/>
            </a:pPr>
            <a:r>
              <a:rPr lang="en-US" dirty="0">
                <a:latin typeface="Times New Roman"/>
              </a:rPr>
              <a:t>Theory of Reasoned Action (</a:t>
            </a:r>
            <a:r>
              <a:rPr lang="en-US" dirty="0" err="1">
                <a:latin typeface="Times New Roman"/>
              </a:rPr>
              <a:t>Fishbein</a:t>
            </a:r>
            <a:r>
              <a:rPr lang="en-US" dirty="0">
                <a:latin typeface="Times New Roman"/>
              </a:rPr>
              <a:t> &amp; </a:t>
            </a:r>
            <a:r>
              <a:rPr lang="en-US" dirty="0" err="1">
                <a:latin typeface="Times New Roman"/>
              </a:rPr>
              <a:t>Ajzen</a:t>
            </a:r>
            <a:r>
              <a:rPr lang="en-US" dirty="0">
                <a:latin typeface="Times New Roman"/>
              </a:rPr>
              <a:t>, 1975)</a:t>
            </a:r>
          </a:p>
          <a:p>
            <a:pPr marL="82296" indent="0">
              <a:buNone/>
            </a:pPr>
            <a:r>
              <a:rPr lang="en-US" dirty="0">
                <a:latin typeface="Times New Roman"/>
              </a:rPr>
              <a:t>(individual influences)</a:t>
            </a:r>
          </a:p>
          <a:p>
            <a:pPr marL="82296" indent="0">
              <a:buNone/>
            </a:pPr>
            <a:r>
              <a:rPr lang="en-US" dirty="0">
                <a:latin typeface="Times New Roman"/>
              </a:rPr>
              <a:t>Beliefs, attitudes, moral intentions, moral judgments, and ethical behavior</a:t>
            </a:r>
          </a:p>
          <a:p>
            <a:pPr marL="82296" indent="0">
              <a:buNone/>
            </a:pPr>
            <a:endParaRPr lang="en-US" dirty="0"/>
          </a:p>
          <a:p>
            <a:pPr marL="82296" indent="0">
              <a:buNone/>
            </a:pPr>
            <a:r>
              <a:rPr lang="en-US" dirty="0">
                <a:latin typeface="Times New Roman"/>
              </a:rPr>
              <a:t>Social Cognitive Theory (Bandura, 1989) (organizational or social influences)</a:t>
            </a:r>
          </a:p>
          <a:p>
            <a:endParaRPr lang="en-US" dirty="0"/>
          </a:p>
        </p:txBody>
      </p:sp>
      <p:sp>
        <p:nvSpPr>
          <p:cNvPr id="4" name="Content Placeholder 3"/>
          <p:cNvSpPr>
            <a:spLocks noGrp="1"/>
          </p:cNvSpPr>
          <p:nvPr>
            <p:ph sz="half" idx="2"/>
          </p:nvPr>
        </p:nvSpPr>
        <p:spPr/>
        <p:txBody>
          <a:bodyPr>
            <a:normAutofit fontScale="70000" lnSpcReduction="20000"/>
          </a:bodyPr>
          <a:lstStyle/>
          <a:p>
            <a:pPr marL="82296" indent="0">
              <a:buNone/>
            </a:pPr>
            <a:r>
              <a:rPr lang="en-US" dirty="0">
                <a:latin typeface="Times New Roman"/>
              </a:rPr>
              <a:t>Rest’s 4C Model</a:t>
            </a:r>
          </a:p>
          <a:p>
            <a:pPr marL="596646" indent="-514350">
              <a:buAutoNum type="arabicPeriod"/>
            </a:pPr>
            <a:r>
              <a:rPr lang="en-US" dirty="0">
                <a:latin typeface="Times New Roman"/>
              </a:rPr>
              <a:t>Moral awareness</a:t>
            </a:r>
          </a:p>
          <a:p>
            <a:pPr marL="596646" indent="-514350">
              <a:buAutoNum type="arabicPeriod"/>
            </a:pPr>
            <a:r>
              <a:rPr lang="en-US" dirty="0">
                <a:latin typeface="Times New Roman"/>
              </a:rPr>
              <a:t>Moral intent</a:t>
            </a:r>
          </a:p>
          <a:p>
            <a:pPr marL="596646" indent="-514350">
              <a:buAutoNum type="arabicPeriod"/>
            </a:pPr>
            <a:r>
              <a:rPr lang="en-US" dirty="0">
                <a:latin typeface="Times New Roman"/>
              </a:rPr>
              <a:t>Moral motivation</a:t>
            </a:r>
          </a:p>
          <a:p>
            <a:pPr marL="596646" indent="-514350">
              <a:buAutoNum type="arabicPeriod"/>
            </a:pPr>
            <a:r>
              <a:rPr lang="en-US" dirty="0">
                <a:latin typeface="Times New Roman"/>
              </a:rPr>
              <a:t>Moral character</a:t>
            </a:r>
          </a:p>
          <a:p>
            <a:pPr marL="82296" indent="0">
              <a:buNone/>
            </a:pPr>
            <a:endParaRPr lang="en-US" dirty="0"/>
          </a:p>
          <a:p>
            <a:pPr marL="82296" indent="0">
              <a:buNone/>
            </a:pPr>
            <a:endParaRPr lang="en-US" dirty="0">
              <a:latin typeface="Times New Roman"/>
            </a:endParaRPr>
          </a:p>
          <a:p>
            <a:pPr marL="82296" indent="0">
              <a:buNone/>
            </a:pPr>
            <a:r>
              <a:rPr lang="en-US" dirty="0">
                <a:latin typeface="Times New Roman"/>
              </a:rPr>
              <a:t>Ethical decision-making can be taught by defining the issue in the dilemma (Rest &amp; Narvaez, 1994)</a:t>
            </a:r>
          </a:p>
          <a:p>
            <a:endParaRPr lang="en-US" dirty="0"/>
          </a:p>
        </p:txBody>
      </p:sp>
      <p:sp>
        <p:nvSpPr>
          <p:cNvPr id="5" name="TextBox 4"/>
          <p:cNvSpPr txBox="1"/>
          <p:nvPr/>
        </p:nvSpPr>
        <p:spPr>
          <a:xfrm>
            <a:off x="8420100" y="6184900"/>
            <a:ext cx="401071" cy="369332"/>
          </a:xfrm>
          <a:prstGeom prst="rect">
            <a:avLst/>
          </a:prstGeom>
          <a:noFill/>
        </p:spPr>
        <p:txBody>
          <a:bodyPr wrap="none" rtlCol="0">
            <a:spAutoFit/>
          </a:bodyPr>
          <a:lstStyle/>
          <a:p>
            <a:r>
              <a:rPr lang="en-US" dirty="0" smtClean="0"/>
              <a:t>30</a:t>
            </a:r>
            <a:endParaRPr lang="en-US" dirty="0"/>
          </a:p>
        </p:txBody>
      </p:sp>
    </p:spTree>
    <p:extLst>
      <p:ext uri="{BB962C8B-B14F-4D97-AF65-F5344CB8AC3E}">
        <p14:creationId xmlns:p14="http://schemas.microsoft.com/office/powerpoint/2010/main" val="349421964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2519" y="4038600"/>
            <a:ext cx="6938963" cy="1943100"/>
          </a:xfrm>
        </p:spPr>
        <p:txBody>
          <a:bodyPr/>
          <a:lstStyle/>
          <a:p>
            <a:pPr algn="l"/>
            <a:r>
              <a:rPr lang="en-US" sz="2400" dirty="0">
                <a:latin typeface="Times New Roman"/>
              </a:rPr>
              <a:t>Benner’s Novice-to-Expert Theory</a:t>
            </a:r>
            <a:br>
              <a:rPr lang="en-US" sz="2400" dirty="0">
                <a:latin typeface="Times New Roman"/>
              </a:rPr>
            </a:br>
            <a:r>
              <a:rPr lang="en-US" sz="2400" dirty="0">
                <a:latin typeface="Times New Roman"/>
              </a:rPr>
              <a:t/>
            </a:r>
            <a:br>
              <a:rPr lang="en-US" sz="2400" dirty="0">
                <a:latin typeface="Times New Roman"/>
              </a:rPr>
            </a:br>
            <a:r>
              <a:rPr lang="en-US" sz="2400" dirty="0" smtClean="0">
                <a:latin typeface="Times New Roman"/>
              </a:rPr>
              <a:t>Maxims are based </a:t>
            </a:r>
            <a:r>
              <a:rPr lang="en-US" sz="2400" dirty="0">
                <a:latin typeface="Times New Roman"/>
              </a:rPr>
              <a:t>on </a:t>
            </a:r>
            <a:r>
              <a:rPr lang="en-US" sz="2400" dirty="0" smtClean="0">
                <a:latin typeface="Times New Roman"/>
              </a:rPr>
              <a:t>acquired skills, practiced over time </a:t>
            </a:r>
            <a:r>
              <a:rPr lang="en-US" sz="2400" dirty="0">
                <a:latin typeface="Times New Roman"/>
              </a:rPr>
              <a:t>them until they become tacit </a:t>
            </a:r>
            <a:r>
              <a:rPr lang="en-US" sz="2400" dirty="0" smtClean="0">
                <a:latin typeface="Times New Roman"/>
              </a:rPr>
              <a:t>knowledge which Benner called intuition. Through practice skills are advanced until knowledge gained are recognized for the expert level that it demonstrate</a:t>
            </a:r>
            <a:endParaRPr lang="en-US" sz="2400" dirty="0"/>
          </a:p>
        </p:txBody>
      </p:sp>
      <p:graphicFrame>
        <p:nvGraphicFramePr>
          <p:cNvPr id="5" name="Picture Placeholder 4"/>
          <p:cNvGraphicFramePr>
            <a:graphicFrameLocks noGrp="1"/>
          </p:cNvGraphicFramePr>
          <p:nvPr>
            <p:ph type="pic" idx="13"/>
            <p:extLst>
              <p:ext uri="{D42A27DB-BD31-4B8C-83A1-F6EECF244321}">
                <p14:modId xmlns:p14="http://schemas.microsoft.com/office/powerpoint/2010/main" val="792452313"/>
              </p:ext>
            </p:extLst>
          </p:nvPr>
        </p:nvGraphicFramePr>
        <p:xfrm>
          <a:off x="1189038" y="1004888"/>
          <a:ext cx="6765925" cy="2728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255000" y="6083300"/>
            <a:ext cx="401071" cy="369332"/>
          </a:xfrm>
          <a:prstGeom prst="rect">
            <a:avLst/>
          </a:prstGeom>
          <a:noFill/>
        </p:spPr>
        <p:txBody>
          <a:bodyPr wrap="none" rtlCol="0">
            <a:spAutoFit/>
          </a:bodyPr>
          <a:lstStyle/>
          <a:p>
            <a:r>
              <a:rPr lang="en-US" dirty="0" smtClean="0"/>
              <a:t>31</a:t>
            </a:r>
            <a:endParaRPr lang="en-US" dirty="0"/>
          </a:p>
        </p:txBody>
      </p:sp>
      <p:sp>
        <p:nvSpPr>
          <p:cNvPr id="3" name="TextBox 2"/>
          <p:cNvSpPr txBox="1"/>
          <p:nvPr/>
        </p:nvSpPr>
        <p:spPr>
          <a:xfrm>
            <a:off x="876300" y="825500"/>
            <a:ext cx="1508298" cy="369332"/>
          </a:xfrm>
          <a:prstGeom prst="rect">
            <a:avLst/>
          </a:prstGeom>
          <a:noFill/>
        </p:spPr>
        <p:txBody>
          <a:bodyPr wrap="square" rtlCol="0">
            <a:spAutoFit/>
          </a:bodyPr>
          <a:lstStyle/>
          <a:p>
            <a:r>
              <a:rPr lang="en-US" dirty="0" smtClean="0"/>
              <a:t>Discussion:</a:t>
            </a:r>
            <a:endParaRPr lang="en-US" dirty="0"/>
          </a:p>
        </p:txBody>
      </p:sp>
    </p:spTree>
    <p:extLst>
      <p:ext uri="{BB962C8B-B14F-4D97-AF65-F5344CB8AC3E}">
        <p14:creationId xmlns:p14="http://schemas.microsoft.com/office/powerpoint/2010/main" val="302651646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latin typeface="Times New Roman"/>
              </a:rPr>
              <a:t>Discussion</a:t>
            </a:r>
            <a:br>
              <a:rPr lang="en-US" sz="2400" dirty="0" smtClean="0">
                <a:latin typeface="Times New Roman"/>
              </a:rPr>
            </a:br>
            <a:r>
              <a:rPr lang="en-US" sz="2400" dirty="0" smtClean="0">
                <a:latin typeface="Times New Roman"/>
              </a:rPr>
              <a:t/>
            </a:r>
            <a:br>
              <a:rPr lang="en-US" sz="2400" dirty="0" smtClean="0">
                <a:latin typeface="Times New Roman"/>
              </a:rPr>
            </a:br>
            <a:r>
              <a:rPr lang="en-US" sz="2400" dirty="0" smtClean="0">
                <a:latin typeface="Times New Roman"/>
              </a:rPr>
              <a:t>Frontline Nurse Managers’ Ethical Practice At The Point-Of-Care Model</a:t>
            </a:r>
            <a:endParaRPr lang="en-US" sz="2400" dirty="0">
              <a:latin typeface="Times New Roman"/>
            </a:endParaRPr>
          </a:p>
        </p:txBody>
      </p:sp>
      <p:graphicFrame>
        <p:nvGraphicFramePr>
          <p:cNvPr id="4" name="Content Placeholder 3"/>
          <p:cNvGraphicFramePr>
            <a:graphicFrameLocks noGrp="1"/>
          </p:cNvGraphicFramePr>
          <p:nvPr>
            <p:ph idx="1"/>
          </p:nvPr>
        </p:nvGraphicFramePr>
        <p:xfrm>
          <a:off x="1096963" y="2084388"/>
          <a:ext cx="6950075" cy="3640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343900" y="6121400"/>
            <a:ext cx="591571" cy="369332"/>
          </a:xfrm>
          <a:prstGeom prst="rect">
            <a:avLst/>
          </a:prstGeom>
          <a:noFill/>
        </p:spPr>
        <p:txBody>
          <a:bodyPr wrap="square" rtlCol="0">
            <a:spAutoFit/>
          </a:bodyPr>
          <a:lstStyle/>
          <a:p>
            <a:r>
              <a:rPr lang="en-US" dirty="0" smtClean="0"/>
              <a:t>32</a:t>
            </a:r>
            <a:endParaRPr lang="en-US" dirty="0"/>
          </a:p>
        </p:txBody>
      </p:sp>
    </p:spTree>
    <p:extLst>
      <p:ext uri="{BB962C8B-B14F-4D97-AF65-F5344CB8AC3E}">
        <p14:creationId xmlns:p14="http://schemas.microsoft.com/office/powerpoint/2010/main" val="191830100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558800"/>
            <a:ext cx="7543800" cy="990600"/>
          </a:xfrm>
        </p:spPr>
        <p:txBody>
          <a:bodyPr>
            <a:normAutofit fontScale="90000"/>
          </a:bodyPr>
          <a:lstStyle/>
          <a:p>
            <a:r>
              <a:rPr lang="en-US" sz="2400" dirty="0" smtClean="0">
                <a:latin typeface="Times New Roman"/>
              </a:rPr>
              <a:t>Discussion</a:t>
            </a:r>
            <a:br>
              <a:rPr lang="en-US" sz="2400" dirty="0" smtClean="0">
                <a:latin typeface="Times New Roman"/>
              </a:rPr>
            </a:br>
            <a:r>
              <a:rPr lang="en-US" sz="2400" dirty="0" smtClean="0">
                <a:latin typeface="Times New Roman"/>
              </a:rPr>
              <a:t/>
            </a:r>
            <a:br>
              <a:rPr lang="en-US" sz="2400" dirty="0" smtClean="0">
                <a:latin typeface="Times New Roman"/>
              </a:rPr>
            </a:br>
            <a:r>
              <a:rPr lang="en-US" sz="2400" dirty="0" smtClean="0">
                <a:latin typeface="Times New Roman"/>
              </a:rPr>
              <a:t>Recommendations</a:t>
            </a:r>
            <a:endParaRPr lang="en-US" sz="2400" dirty="0">
              <a:latin typeface="Times New Roman"/>
            </a:endParaRPr>
          </a:p>
        </p:txBody>
      </p:sp>
      <p:sp>
        <p:nvSpPr>
          <p:cNvPr id="3" name="Content Placeholder 2"/>
          <p:cNvSpPr>
            <a:spLocks noGrp="1"/>
          </p:cNvSpPr>
          <p:nvPr>
            <p:ph idx="1"/>
          </p:nvPr>
        </p:nvSpPr>
        <p:spPr/>
        <p:txBody>
          <a:bodyPr>
            <a:normAutofit fontScale="77500" lnSpcReduction="20000"/>
          </a:bodyPr>
          <a:lstStyle/>
          <a:p>
            <a:r>
              <a:rPr lang="en-US" sz="2400" dirty="0">
                <a:latin typeface="Times New Roman"/>
              </a:rPr>
              <a:t>Nurses need skills to practice the ethics of care principles. Adding CEUs and nursing education on this topic at the BSN level or new hire level would be helpful.</a:t>
            </a:r>
          </a:p>
          <a:p>
            <a:r>
              <a:rPr lang="en-US" sz="2400" dirty="0">
                <a:latin typeface="Times New Roman"/>
              </a:rPr>
              <a:t>The nursing administration needs to implement a policy that guides and directs ethical leadership processes.</a:t>
            </a:r>
          </a:p>
          <a:p>
            <a:r>
              <a:rPr lang="en-US" sz="2400" dirty="0">
                <a:latin typeface="Times New Roman"/>
              </a:rPr>
              <a:t>Nursing ethics education needs a curriculum or implement continuing education units (CEUs) to develop ethical decision-making skills to address ethical dilemmas encountered in the workplace.</a:t>
            </a:r>
          </a:p>
          <a:p>
            <a:r>
              <a:rPr lang="en-US" sz="2400" dirty="0">
                <a:latin typeface="Times New Roman"/>
              </a:rPr>
              <a:t>More nursing research to determine nurse managers’ use of evidence-based practice for practicing ethical leadership at the point of care.  </a:t>
            </a:r>
          </a:p>
          <a:p>
            <a:endParaRPr lang="en-US" dirty="0"/>
          </a:p>
        </p:txBody>
      </p:sp>
      <p:sp>
        <p:nvSpPr>
          <p:cNvPr id="4" name="TextBox 3"/>
          <p:cNvSpPr txBox="1"/>
          <p:nvPr/>
        </p:nvSpPr>
        <p:spPr>
          <a:xfrm>
            <a:off x="8343900" y="6210300"/>
            <a:ext cx="616971" cy="369332"/>
          </a:xfrm>
          <a:prstGeom prst="rect">
            <a:avLst/>
          </a:prstGeom>
          <a:noFill/>
        </p:spPr>
        <p:txBody>
          <a:bodyPr wrap="square" rtlCol="0">
            <a:spAutoFit/>
          </a:bodyPr>
          <a:lstStyle/>
          <a:p>
            <a:r>
              <a:rPr lang="en-US" dirty="0" smtClean="0"/>
              <a:t>33</a:t>
            </a:r>
            <a:endParaRPr lang="en-US" dirty="0"/>
          </a:p>
        </p:txBody>
      </p:sp>
    </p:spTree>
    <p:extLst>
      <p:ext uri="{BB962C8B-B14F-4D97-AF65-F5344CB8AC3E}">
        <p14:creationId xmlns:p14="http://schemas.microsoft.com/office/powerpoint/2010/main" val="218657875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723900"/>
            <a:ext cx="7543800" cy="736600"/>
          </a:xfrm>
        </p:spPr>
        <p:txBody>
          <a:bodyPr>
            <a:normAutofit fontScale="90000"/>
          </a:bodyPr>
          <a:lstStyle/>
          <a:p>
            <a:r>
              <a:rPr lang="en-US" sz="2400" dirty="0" smtClean="0">
                <a:latin typeface="Times New Roman"/>
              </a:rPr>
              <a:t>Discussion</a:t>
            </a:r>
            <a:br>
              <a:rPr lang="en-US" sz="2400" dirty="0" smtClean="0">
                <a:latin typeface="Times New Roman"/>
              </a:rPr>
            </a:br>
            <a:r>
              <a:rPr lang="en-US" sz="2400" dirty="0" smtClean="0">
                <a:latin typeface="Times New Roman"/>
              </a:rPr>
              <a:t/>
            </a:r>
            <a:br>
              <a:rPr lang="en-US" sz="2400" dirty="0" smtClean="0">
                <a:latin typeface="Times New Roman"/>
              </a:rPr>
            </a:br>
            <a:r>
              <a:rPr lang="en-US" sz="2400" dirty="0" smtClean="0">
                <a:latin typeface="Times New Roman"/>
              </a:rPr>
              <a:t>Conclusion</a:t>
            </a:r>
            <a:endParaRPr lang="en-US" sz="2400" dirty="0">
              <a:latin typeface="Times New Roman"/>
            </a:endParaRPr>
          </a:p>
        </p:txBody>
      </p:sp>
      <p:sp>
        <p:nvSpPr>
          <p:cNvPr id="3" name="Content Placeholder 2"/>
          <p:cNvSpPr>
            <a:spLocks noGrp="1"/>
          </p:cNvSpPr>
          <p:nvPr>
            <p:ph idx="1"/>
          </p:nvPr>
        </p:nvSpPr>
        <p:spPr/>
        <p:txBody>
          <a:bodyPr>
            <a:normAutofit fontScale="92500" lnSpcReduction="20000"/>
          </a:bodyPr>
          <a:lstStyle/>
          <a:p>
            <a:r>
              <a:rPr lang="en-US" dirty="0" smtClean="0"/>
              <a:t>Managing the nursing unit is a complicated job.</a:t>
            </a:r>
          </a:p>
          <a:p>
            <a:r>
              <a:rPr lang="en-US" dirty="0" smtClean="0"/>
              <a:t>Ethical leadership shows promise to improving the quality of care practices at the point-of-care.</a:t>
            </a:r>
          </a:p>
          <a:p>
            <a:r>
              <a:rPr lang="en-US" dirty="0" smtClean="0"/>
              <a:t>Ethical practice requires ethical leadership.</a:t>
            </a:r>
          </a:p>
          <a:p>
            <a:r>
              <a:rPr lang="en-US" dirty="0" smtClean="0"/>
              <a:t>Ethical judgment and intentions provides a lens to the reasoning processes of behavioral choices, e.g., ethical or unethical choices viewed by society.</a:t>
            </a:r>
          </a:p>
          <a:p>
            <a:r>
              <a:rPr lang="en-US" dirty="0" smtClean="0"/>
              <a:t>Frontline nurse managers require skills and leadership knowledge and support to develop and nurture an ethical culture, that empowers ethical leadership among nursing staff.</a:t>
            </a:r>
            <a:endParaRPr lang="en-US" dirty="0"/>
          </a:p>
        </p:txBody>
      </p:sp>
      <p:sp>
        <p:nvSpPr>
          <p:cNvPr id="4" name="TextBox 3"/>
          <p:cNvSpPr txBox="1"/>
          <p:nvPr/>
        </p:nvSpPr>
        <p:spPr>
          <a:xfrm>
            <a:off x="8470900" y="6134100"/>
            <a:ext cx="528071" cy="369332"/>
          </a:xfrm>
          <a:prstGeom prst="rect">
            <a:avLst/>
          </a:prstGeom>
          <a:noFill/>
        </p:spPr>
        <p:txBody>
          <a:bodyPr wrap="square" rtlCol="0">
            <a:spAutoFit/>
          </a:bodyPr>
          <a:lstStyle/>
          <a:p>
            <a:r>
              <a:rPr lang="en-US" dirty="0" smtClean="0"/>
              <a:t>34</a:t>
            </a:r>
            <a:endParaRPr lang="en-US" dirty="0"/>
          </a:p>
        </p:txBody>
      </p:sp>
    </p:spTree>
    <p:extLst>
      <p:ext uri="{BB962C8B-B14F-4D97-AF65-F5344CB8AC3E}">
        <p14:creationId xmlns:p14="http://schemas.microsoft.com/office/powerpoint/2010/main" val="87753464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8300" y="520700"/>
            <a:ext cx="8661400" cy="4893646"/>
          </a:xfrm>
          <a:prstGeom prst="rect">
            <a:avLst/>
          </a:prstGeom>
        </p:spPr>
        <p:txBody>
          <a:bodyPr wrap="square">
            <a:spAutoFit/>
          </a:bodyPr>
          <a:lstStyle/>
          <a:p>
            <a:pPr marL="82296" indent="0" algn="ctr">
              <a:buNone/>
            </a:pPr>
            <a:r>
              <a:rPr lang="en-US" sz="1200" dirty="0" smtClean="0">
                <a:latin typeface="Times New Roman"/>
              </a:rPr>
              <a:t>References</a:t>
            </a:r>
          </a:p>
          <a:p>
            <a:pPr marL="82296" indent="0">
              <a:buNone/>
            </a:pPr>
            <a:endParaRPr lang="en-US" sz="1200" dirty="0" smtClean="0">
              <a:latin typeface="Times New Roman"/>
            </a:endParaRPr>
          </a:p>
          <a:p>
            <a:pPr marL="82296" indent="-457200">
              <a:buNone/>
            </a:pPr>
            <a:r>
              <a:rPr lang="en-US" sz="1200" dirty="0" smtClean="0">
                <a:latin typeface="Times New Roman"/>
              </a:rPr>
              <a:t>Agency </a:t>
            </a:r>
            <a:r>
              <a:rPr lang="en-US" sz="1200" dirty="0">
                <a:latin typeface="Times New Roman"/>
              </a:rPr>
              <a:t>for Healthcare Research and Quality. (2018). Healthcare Cost and Utilization Project (HCUP). Retrieved from </a:t>
            </a:r>
            <a:r>
              <a:rPr lang="en-US" sz="1200" dirty="0">
                <a:latin typeface="Times New Roman"/>
                <a:hlinkClick r:id="rId2"/>
              </a:rPr>
              <a:t>https://www.ahrq.gov/data/hcup/co-level-</a:t>
            </a:r>
            <a:r>
              <a:rPr lang="en-US" sz="1200" dirty="0" smtClean="0">
                <a:latin typeface="Times New Roman"/>
                <a:hlinkClick r:id="rId2"/>
              </a:rPr>
              <a:t>stats.html</a:t>
            </a:r>
            <a:endParaRPr lang="en-US" sz="1200" dirty="0" smtClean="0">
              <a:latin typeface="Times New Roman"/>
            </a:endParaRPr>
          </a:p>
          <a:p>
            <a:pPr marL="82296" indent="-457200">
              <a:buNone/>
            </a:pPr>
            <a:endParaRPr lang="en-US" sz="1200" dirty="0">
              <a:latin typeface="Times New Roman"/>
            </a:endParaRPr>
          </a:p>
          <a:p>
            <a:pPr marL="82296" indent="-457200">
              <a:buNone/>
            </a:pPr>
            <a:r>
              <a:rPr lang="en-US" sz="1200" dirty="0" smtClean="0">
                <a:latin typeface="Times New Roman"/>
              </a:rPr>
              <a:t>Aitken</a:t>
            </a:r>
            <a:r>
              <a:rPr lang="en-US" sz="1200" dirty="0">
                <a:latin typeface="Times New Roman"/>
              </a:rPr>
              <a:t>, L. H., Clarke, S. P., Cheung, R. B., Sloane, D. M., &amp; Silber, J. H. (2003). Educational levels of hospital nurses and surgical patient mortality. JAMA, 290(12), 1617-1623. Retrieved from </a:t>
            </a:r>
            <a:r>
              <a:rPr lang="en-US" sz="1200" dirty="0">
                <a:latin typeface="Times New Roman"/>
                <a:hlinkClick r:id="rId3"/>
              </a:rPr>
              <a:t>https://www.jama.com</a:t>
            </a:r>
            <a:r>
              <a:rPr lang="en-US" sz="1200" dirty="0">
                <a:latin typeface="Times New Roman"/>
              </a:rPr>
              <a:t> </a:t>
            </a:r>
            <a:endParaRPr lang="en-US" sz="1200" dirty="0" smtClean="0">
              <a:latin typeface="Times New Roman"/>
            </a:endParaRPr>
          </a:p>
          <a:p>
            <a:pPr marL="82296" indent="-457200">
              <a:buNone/>
            </a:pPr>
            <a:endParaRPr lang="en-US" sz="1200" dirty="0">
              <a:latin typeface="Times New Roman"/>
            </a:endParaRPr>
          </a:p>
          <a:p>
            <a:pPr marL="82296" indent="-457200">
              <a:buNone/>
            </a:pPr>
            <a:r>
              <a:rPr lang="en-US" sz="1200" dirty="0" smtClean="0">
                <a:latin typeface="Times New Roman"/>
              </a:rPr>
              <a:t>American </a:t>
            </a:r>
            <a:r>
              <a:rPr lang="en-US" sz="1200" dirty="0">
                <a:latin typeface="Times New Roman"/>
              </a:rPr>
              <a:t>College of Emergency Physicians (ACEP). (n. d.). The ethics of Health Care Reform: Issues in emergency medicine. Retrieved from </a:t>
            </a:r>
            <a:r>
              <a:rPr lang="en-US" sz="1200" dirty="0">
                <a:latin typeface="Times New Roman"/>
                <a:hlinkClick r:id="rId4"/>
              </a:rPr>
              <a:t>https://www.acep.org/Content.aspx?id=80871#sm.</a:t>
            </a:r>
            <a:r>
              <a:rPr lang="en-US" sz="1200" dirty="0" smtClean="0">
                <a:latin typeface="Times New Roman"/>
                <a:hlinkClick r:id="rId4"/>
              </a:rPr>
              <a:t>001s8ct771bvld3avsc2ehubgkub0</a:t>
            </a:r>
            <a:endParaRPr lang="en-US" sz="1200" dirty="0" smtClean="0">
              <a:latin typeface="Times New Roman"/>
            </a:endParaRPr>
          </a:p>
          <a:p>
            <a:pPr marL="82296" indent="-457200">
              <a:buNone/>
            </a:pPr>
            <a:endParaRPr lang="en-US" sz="1200" dirty="0">
              <a:latin typeface="Times New Roman"/>
            </a:endParaRPr>
          </a:p>
          <a:p>
            <a:pPr marL="82296" indent="-457200">
              <a:buNone/>
            </a:pPr>
            <a:r>
              <a:rPr lang="en-US" sz="1200" dirty="0" smtClean="0">
                <a:latin typeface="Times New Roman"/>
              </a:rPr>
              <a:t>American </a:t>
            </a:r>
            <a:r>
              <a:rPr lang="en-US" sz="1200" dirty="0">
                <a:latin typeface="Times New Roman"/>
              </a:rPr>
              <a:t>College of Healthcare Executives (ACHE). (2015). Creating an ethical culture within healthcare organization. Retrieved from </a:t>
            </a:r>
            <a:r>
              <a:rPr lang="en-US" sz="1200" dirty="0">
                <a:latin typeface="Times New Roman"/>
                <a:hlinkClick r:id="rId5"/>
              </a:rPr>
              <a:t>https://www.ache.org/policy/</a:t>
            </a:r>
            <a:r>
              <a:rPr lang="en-US" sz="1200" dirty="0" smtClean="0">
                <a:latin typeface="Times New Roman"/>
                <a:hlinkClick r:id="rId5"/>
              </a:rPr>
              <a:t>environ.cfm</a:t>
            </a:r>
            <a:endParaRPr lang="en-US" sz="1200" dirty="0" smtClean="0">
              <a:latin typeface="Times New Roman"/>
            </a:endParaRPr>
          </a:p>
          <a:p>
            <a:pPr marL="82296" indent="-457200">
              <a:buNone/>
            </a:pPr>
            <a:endParaRPr lang="en-US" sz="1200" dirty="0">
              <a:latin typeface="Times New Roman"/>
            </a:endParaRPr>
          </a:p>
          <a:p>
            <a:pPr marL="82296" indent="-457200">
              <a:buNone/>
            </a:pPr>
            <a:r>
              <a:rPr lang="en-US" sz="1200" dirty="0" smtClean="0">
                <a:latin typeface="Times New Roman"/>
              </a:rPr>
              <a:t>Bandura</a:t>
            </a:r>
            <a:r>
              <a:rPr lang="en-US" sz="1200" dirty="0">
                <a:latin typeface="Times New Roman"/>
              </a:rPr>
              <a:t>, A. (1989). Social cognitive theory. In R. </a:t>
            </a:r>
            <a:r>
              <a:rPr lang="en-US" sz="1200" dirty="0" err="1">
                <a:latin typeface="Times New Roman"/>
              </a:rPr>
              <a:t>Vasta</a:t>
            </a:r>
            <a:r>
              <a:rPr lang="en-US" sz="1200" dirty="0">
                <a:latin typeface="Times New Roman"/>
              </a:rPr>
              <a:t> (Ed.), Annals of child development. Vol. 6. Six theories of child development (pp. 1-60). Greenwich, Ct: JAI Press. (Retrieved from </a:t>
            </a:r>
            <a:r>
              <a:rPr lang="en-US" sz="1200" dirty="0">
                <a:latin typeface="Times New Roman"/>
                <a:hlinkClick r:id="rId6"/>
              </a:rPr>
              <a:t>https://www.uky.edu/~eushe2/Bandura/Bandura1989ACD.pdf</a:t>
            </a:r>
            <a:r>
              <a:rPr lang="en-US" sz="1200" dirty="0" smtClean="0">
                <a:latin typeface="Times New Roman"/>
              </a:rPr>
              <a:t>)</a:t>
            </a:r>
          </a:p>
          <a:p>
            <a:pPr marL="82296" indent="-457200">
              <a:buNone/>
            </a:pPr>
            <a:endParaRPr lang="en-US" sz="1200" dirty="0">
              <a:latin typeface="Times New Roman"/>
            </a:endParaRPr>
          </a:p>
          <a:p>
            <a:pPr marL="82296" indent="-457200">
              <a:buNone/>
            </a:pPr>
            <a:r>
              <a:rPr lang="en-US" sz="1200" dirty="0" smtClean="0">
                <a:latin typeface="Times New Roman"/>
              </a:rPr>
              <a:t>Benner</a:t>
            </a:r>
            <a:r>
              <a:rPr lang="en-US" sz="1200" dirty="0">
                <a:latin typeface="Times New Roman"/>
              </a:rPr>
              <a:t>, P. (1984). From novice to expert: Excellence and power in clinical nursing practice. Menlo Park, CA: Addison-Wesley Publishing Co. </a:t>
            </a:r>
            <a:endParaRPr lang="en-US" sz="1200" dirty="0" smtClean="0">
              <a:latin typeface="Times New Roman"/>
            </a:endParaRPr>
          </a:p>
          <a:p>
            <a:pPr marL="82296" indent="-457200">
              <a:buNone/>
            </a:pPr>
            <a:endParaRPr lang="en-US" sz="1200" dirty="0">
              <a:latin typeface="Times New Roman"/>
            </a:endParaRPr>
          </a:p>
          <a:p>
            <a:pPr marL="82296" indent="-457200">
              <a:buNone/>
            </a:pPr>
            <a:r>
              <a:rPr lang="en-US" sz="1200" dirty="0" err="1" smtClean="0">
                <a:latin typeface="Times New Roman"/>
              </a:rPr>
              <a:t>Blitchok</a:t>
            </a:r>
            <a:r>
              <a:rPr lang="en-US" sz="1200" dirty="0">
                <a:latin typeface="Times New Roman"/>
              </a:rPr>
              <a:t>, A. (2018). Proposed Federal RN ratios: What you can do about it. Retrieved from </a:t>
            </a:r>
            <a:r>
              <a:rPr lang="en-US" sz="1200" u="sng" dirty="0">
                <a:latin typeface="Times New Roman"/>
                <a:hlinkClick r:id="rId7"/>
              </a:rPr>
              <a:t>https://nurse.org/articles/federal-staffing-ratios</a:t>
            </a:r>
            <a:r>
              <a:rPr lang="en-US" sz="1200" u="sng" dirty="0" smtClean="0">
                <a:latin typeface="Times New Roman"/>
                <a:hlinkClick r:id="rId7"/>
              </a:rPr>
              <a:t>/</a:t>
            </a:r>
            <a:endParaRPr lang="en-US" sz="1200" u="sng" dirty="0" smtClean="0">
              <a:latin typeface="Times New Roman"/>
            </a:endParaRPr>
          </a:p>
          <a:p>
            <a:pPr marL="82296" indent="-457200">
              <a:buNone/>
            </a:pPr>
            <a:endParaRPr lang="en-US" sz="1200" u="sng" dirty="0">
              <a:latin typeface="Times New Roman"/>
            </a:endParaRPr>
          </a:p>
          <a:p>
            <a:pPr marL="82296" indent="-457200">
              <a:buNone/>
            </a:pPr>
            <a:r>
              <a:rPr lang="en-US" sz="1200" dirty="0" smtClean="0">
                <a:latin typeface="Times New Roman"/>
              </a:rPr>
              <a:t>Brown</a:t>
            </a:r>
            <a:r>
              <a:rPr lang="en-US" sz="1200" dirty="0">
                <a:latin typeface="Times New Roman"/>
              </a:rPr>
              <a:t>, M. E., &amp; Mitchell, M. S. (2010). Ethical and unethical leadership: Exploring new avenues for future research. Business Ethics Quarterly, 20(4), 583-616. </a:t>
            </a:r>
            <a:r>
              <a:rPr lang="en-US" sz="1200" dirty="0">
                <a:latin typeface="Times New Roman"/>
                <a:hlinkClick r:id="rId8"/>
              </a:rPr>
              <a:t>http://</a:t>
            </a:r>
            <a:r>
              <a:rPr lang="en-US" sz="1200" dirty="0" err="1">
                <a:latin typeface="Times New Roman"/>
                <a:hlinkClick r:id="rId8"/>
              </a:rPr>
              <a:t>doi.org</a:t>
            </a:r>
            <a:r>
              <a:rPr lang="en-US" sz="1200" dirty="0">
                <a:latin typeface="Times New Roman"/>
                <a:hlinkClick r:id="rId8"/>
              </a:rPr>
              <a:t>/10.5840/beq201020439</a:t>
            </a:r>
            <a:endParaRPr lang="en-US" sz="1200" dirty="0">
              <a:latin typeface="Times New Roman"/>
            </a:endParaRPr>
          </a:p>
          <a:p>
            <a:pPr marL="82296" indent="0">
              <a:buNone/>
            </a:pPr>
            <a:endParaRPr lang="en-US" sz="1200" dirty="0">
              <a:latin typeface="Times New Roman"/>
            </a:endParaRPr>
          </a:p>
        </p:txBody>
      </p:sp>
      <p:sp>
        <p:nvSpPr>
          <p:cNvPr id="4" name="TextBox 3"/>
          <p:cNvSpPr txBox="1"/>
          <p:nvPr/>
        </p:nvSpPr>
        <p:spPr>
          <a:xfrm>
            <a:off x="8407400" y="6172200"/>
            <a:ext cx="680471" cy="369332"/>
          </a:xfrm>
          <a:prstGeom prst="rect">
            <a:avLst/>
          </a:prstGeom>
          <a:noFill/>
        </p:spPr>
        <p:txBody>
          <a:bodyPr wrap="square" rtlCol="0">
            <a:spAutoFit/>
          </a:bodyPr>
          <a:lstStyle/>
          <a:p>
            <a:r>
              <a:rPr lang="en-US" dirty="0" smtClean="0"/>
              <a:t>35</a:t>
            </a:r>
            <a:endParaRPr lang="en-US" dirty="0"/>
          </a:p>
        </p:txBody>
      </p:sp>
    </p:spTree>
    <p:extLst>
      <p:ext uri="{BB962C8B-B14F-4D97-AF65-F5344CB8AC3E}">
        <p14:creationId xmlns:p14="http://schemas.microsoft.com/office/powerpoint/2010/main" val="367899393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900" y="444500"/>
            <a:ext cx="8331200" cy="5078312"/>
          </a:xfrm>
          <a:prstGeom prst="rect">
            <a:avLst/>
          </a:prstGeom>
        </p:spPr>
        <p:txBody>
          <a:bodyPr wrap="square">
            <a:spAutoFit/>
          </a:bodyPr>
          <a:lstStyle/>
          <a:p>
            <a:pPr marL="82296" indent="0" algn="ctr">
              <a:buNone/>
            </a:pPr>
            <a:r>
              <a:rPr lang="en-US" sz="1200" dirty="0" smtClean="0">
                <a:latin typeface="Times New Roman"/>
              </a:rPr>
              <a:t>References</a:t>
            </a:r>
          </a:p>
          <a:p>
            <a:pPr marL="82296" indent="0" algn="ctr">
              <a:buNone/>
            </a:pPr>
            <a:endParaRPr lang="en-US" sz="1200" dirty="0" smtClean="0">
              <a:latin typeface="Times New Roman"/>
            </a:endParaRPr>
          </a:p>
          <a:p>
            <a:pPr marL="82296" indent="-457200">
              <a:buNone/>
            </a:pPr>
            <a:r>
              <a:rPr lang="en-US" sz="1200" dirty="0" smtClean="0">
                <a:latin typeface="Times New Roman"/>
              </a:rPr>
              <a:t>Brown</a:t>
            </a:r>
            <a:r>
              <a:rPr lang="en-US" sz="1200" dirty="0">
                <a:latin typeface="Times New Roman"/>
              </a:rPr>
              <a:t>, M. E., &amp; Trevino, L. K. (2006). Ethical leadership: A review and future directions. The Leadership Quarterly, 17, 595-616. </a:t>
            </a:r>
            <a:r>
              <a:rPr lang="en-US" sz="1200" dirty="0" err="1">
                <a:latin typeface="Times New Roman"/>
              </a:rPr>
              <a:t>Doi</a:t>
            </a:r>
            <a:r>
              <a:rPr lang="en-US" sz="1200" dirty="0">
                <a:latin typeface="Times New Roman"/>
              </a:rPr>
              <a:t>: 10.1016/j.leaqua.</a:t>
            </a:r>
            <a:r>
              <a:rPr lang="en-US" sz="1200" dirty="0" smtClean="0">
                <a:latin typeface="Times New Roman"/>
              </a:rPr>
              <a:t>2006.10.004</a:t>
            </a:r>
          </a:p>
          <a:p>
            <a:pPr marL="82296" indent="-457200">
              <a:buNone/>
            </a:pPr>
            <a:endParaRPr lang="en-US" sz="1200" dirty="0">
              <a:latin typeface="Times New Roman"/>
            </a:endParaRPr>
          </a:p>
          <a:p>
            <a:pPr marL="82296" indent="-457200">
              <a:buNone/>
            </a:pPr>
            <a:r>
              <a:rPr lang="en-US" sz="1200" dirty="0" smtClean="0">
                <a:latin typeface="Times New Roman"/>
              </a:rPr>
              <a:t>Current </a:t>
            </a:r>
            <a:r>
              <a:rPr lang="en-US" sz="1200" dirty="0">
                <a:latin typeface="Times New Roman"/>
              </a:rPr>
              <a:t>trends in ethics. (2019). </a:t>
            </a:r>
            <a:r>
              <a:rPr lang="en-US" sz="1200" dirty="0" err="1">
                <a:latin typeface="Times New Roman"/>
              </a:rPr>
              <a:t>Markkula</a:t>
            </a:r>
            <a:r>
              <a:rPr lang="en-US" sz="1200" dirty="0">
                <a:latin typeface="Times New Roman"/>
              </a:rPr>
              <a:t> Center for Applied Ethics. Retrieved from  </a:t>
            </a:r>
            <a:r>
              <a:rPr lang="en-US" sz="1200" dirty="0" err="1">
                <a:latin typeface="Times New Roman"/>
              </a:rPr>
              <a:t>YouTube.com</a:t>
            </a:r>
            <a:r>
              <a:rPr lang="en-US" sz="1200" dirty="0">
                <a:latin typeface="Times New Roman"/>
              </a:rPr>
              <a:t> </a:t>
            </a:r>
            <a:endParaRPr lang="en-US" sz="1200" dirty="0" smtClean="0">
              <a:latin typeface="Times New Roman"/>
            </a:endParaRPr>
          </a:p>
          <a:p>
            <a:pPr marL="82296" indent="-457200">
              <a:buNone/>
            </a:pPr>
            <a:endParaRPr lang="en-US" sz="1200" dirty="0">
              <a:latin typeface="Times New Roman"/>
            </a:endParaRPr>
          </a:p>
          <a:p>
            <a:pPr marL="82296" indent="-457200">
              <a:buNone/>
            </a:pPr>
            <a:r>
              <a:rPr lang="en-US" sz="1200" dirty="0" smtClean="0">
                <a:latin typeface="Times New Roman"/>
              </a:rPr>
              <a:t>Directory </a:t>
            </a:r>
            <a:r>
              <a:rPr lang="en-US" sz="1200" dirty="0">
                <a:latin typeface="Times New Roman"/>
              </a:rPr>
              <a:t>of nurses with expertise in ethics, (</a:t>
            </a:r>
            <a:r>
              <a:rPr lang="en-US" sz="1200" dirty="0" err="1">
                <a:latin typeface="Times New Roman"/>
              </a:rPr>
              <a:t>n.d.</a:t>
            </a:r>
            <a:r>
              <a:rPr lang="en-US" sz="1200" dirty="0">
                <a:latin typeface="Times New Roman"/>
              </a:rPr>
              <a:t>). John Hopkins Berman Institute of Bioethics. Retrieved from </a:t>
            </a:r>
            <a:r>
              <a:rPr lang="en-US" sz="1200" dirty="0">
                <a:latin typeface="Times New Roman"/>
                <a:hlinkClick r:id="rId2"/>
              </a:rPr>
              <a:t>http://www.bioethicsinstitute.org/nursing-ethics-summit-report/ethics-expert-</a:t>
            </a:r>
            <a:r>
              <a:rPr lang="en-US" sz="1200" dirty="0" smtClean="0">
                <a:latin typeface="Times New Roman"/>
                <a:hlinkClick r:id="rId2"/>
              </a:rPr>
              <a:t>database</a:t>
            </a:r>
            <a:endParaRPr lang="en-US" sz="1200" dirty="0">
              <a:latin typeface="Times New Roman"/>
            </a:endParaRPr>
          </a:p>
          <a:p>
            <a:pPr marL="82296" indent="-457200">
              <a:buNone/>
            </a:pPr>
            <a:endParaRPr lang="en-US" sz="1200" dirty="0" smtClean="0">
              <a:latin typeface="Times New Roman"/>
            </a:endParaRPr>
          </a:p>
          <a:p>
            <a:pPr marL="82296" indent="-457200">
              <a:buNone/>
            </a:pPr>
            <a:r>
              <a:rPr lang="en-US" sz="1200" dirty="0" err="1" smtClean="0">
                <a:latin typeface="Times New Roman"/>
              </a:rPr>
              <a:t>Fishbein</a:t>
            </a:r>
            <a:r>
              <a:rPr lang="en-US" sz="1200" dirty="0">
                <a:latin typeface="Times New Roman"/>
              </a:rPr>
              <a:t>, M., &amp; </a:t>
            </a:r>
            <a:r>
              <a:rPr lang="en-US" sz="1200" dirty="0" err="1">
                <a:latin typeface="Times New Roman"/>
              </a:rPr>
              <a:t>Azjen</a:t>
            </a:r>
            <a:r>
              <a:rPr lang="en-US" sz="1200" dirty="0">
                <a:latin typeface="Times New Roman"/>
              </a:rPr>
              <a:t>, I. (1975). Belief, attitude, intention, and behavior: An introduction to theory and research. Reading, MA: Addison-Wesley Publishing Co. </a:t>
            </a:r>
            <a:endParaRPr lang="en-US" sz="1200" dirty="0" smtClean="0">
              <a:latin typeface="Times New Roman"/>
            </a:endParaRPr>
          </a:p>
          <a:p>
            <a:pPr marL="82296" indent="-457200">
              <a:buNone/>
            </a:pPr>
            <a:endParaRPr lang="en-US" sz="1200" dirty="0">
              <a:latin typeface="Times New Roman"/>
            </a:endParaRPr>
          </a:p>
          <a:p>
            <a:pPr marL="82296" indent="-457200">
              <a:buNone/>
            </a:pPr>
            <a:r>
              <a:rPr lang="en-US" sz="1200" dirty="0" smtClean="0">
                <a:latin typeface="Times New Roman"/>
              </a:rPr>
              <a:t>Harder</a:t>
            </a:r>
            <a:r>
              <a:rPr lang="en-US" sz="1200" dirty="0">
                <a:latin typeface="Times New Roman"/>
              </a:rPr>
              <a:t>, B. (2019). 2019-20 Best hospitals honor roll and medical specialties rankings. U. S. News Retrieved 1/27/20 from </a:t>
            </a:r>
            <a:r>
              <a:rPr lang="en-US" sz="1200" u="sng" dirty="0">
                <a:latin typeface="Times New Roman"/>
                <a:hlinkClick r:id="rId3"/>
              </a:rPr>
              <a:t>https://health.usnews.com/health-care/best-hospitals/articles/best-hospitals-honor-roll-and-</a:t>
            </a:r>
            <a:r>
              <a:rPr lang="en-US" sz="1200" u="sng" dirty="0" smtClean="0">
                <a:latin typeface="Times New Roman"/>
                <a:hlinkClick r:id="rId3"/>
              </a:rPr>
              <a:t>overview</a:t>
            </a:r>
            <a:endParaRPr lang="en-US" sz="1200" u="sng" dirty="0" smtClean="0">
              <a:latin typeface="Times New Roman"/>
            </a:endParaRPr>
          </a:p>
          <a:p>
            <a:pPr marL="82296" indent="-457200">
              <a:buNone/>
            </a:pPr>
            <a:endParaRPr lang="en-US" sz="1200" u="sng" dirty="0">
              <a:latin typeface="Times New Roman"/>
            </a:endParaRPr>
          </a:p>
          <a:p>
            <a:pPr marL="82296" indent="-457200">
              <a:buNone/>
            </a:pPr>
            <a:r>
              <a:rPr lang="en-US" sz="1200" dirty="0" err="1" smtClean="0">
                <a:latin typeface="Times New Roman"/>
              </a:rPr>
              <a:t>Howieson</a:t>
            </a:r>
            <a:r>
              <a:rPr lang="en-US" sz="1200" dirty="0">
                <a:latin typeface="Times New Roman"/>
              </a:rPr>
              <a:t>, W. B. (2019). What is leadership? An academic perspective. In An academic perspective, Leadership (pp. 35-149). Emerald Publishing limited. https: //</a:t>
            </a:r>
            <a:r>
              <a:rPr lang="en-US" sz="1200" dirty="0" err="1">
                <a:latin typeface="Times New Roman"/>
              </a:rPr>
              <a:t>doi.org</a:t>
            </a:r>
            <a:r>
              <a:rPr lang="en-US" sz="1200" dirty="0">
                <a:latin typeface="Times New Roman"/>
              </a:rPr>
              <a:t>/10.1108/978-1-78769-785-020191003</a:t>
            </a:r>
            <a:r>
              <a:rPr lang="en-US" sz="1200" dirty="0" smtClean="0">
                <a:latin typeface="Times New Roman"/>
              </a:rPr>
              <a:t>.</a:t>
            </a:r>
          </a:p>
          <a:p>
            <a:pPr marL="82296" indent="-457200">
              <a:buNone/>
            </a:pPr>
            <a:endParaRPr lang="en-US" sz="1200" dirty="0">
              <a:latin typeface="Times New Roman"/>
            </a:endParaRPr>
          </a:p>
          <a:p>
            <a:pPr marL="82296" indent="-457200">
              <a:buNone/>
            </a:pPr>
            <a:r>
              <a:rPr lang="en-US" sz="1200" dirty="0" err="1" smtClean="0">
                <a:latin typeface="Times New Roman"/>
              </a:rPr>
              <a:t>Islan</a:t>
            </a:r>
            <a:r>
              <a:rPr lang="en-US" sz="1200" dirty="0">
                <a:latin typeface="Times New Roman"/>
              </a:rPr>
              <a:t>, T., Ahmed, I., &amp; Ali, G. (2017). Effects of ethical leadership on bullying and voice behavior among nurses: Mediating role of organizational identification, poor working condition and workload. Leadership in Health Services, 32(1), 2-17. DOI 10.1108/LHS-02-2017-0006</a:t>
            </a:r>
          </a:p>
          <a:p>
            <a:pPr marL="82296" indent="0">
              <a:buNone/>
            </a:pPr>
            <a:endParaRPr lang="en-US" sz="1200" dirty="0" smtClean="0">
              <a:latin typeface="Times New Roman"/>
            </a:endParaRPr>
          </a:p>
          <a:p>
            <a:pPr marL="82296" indent="0">
              <a:buNone/>
            </a:pPr>
            <a:endParaRPr lang="en-US" sz="1200" dirty="0" smtClean="0">
              <a:latin typeface="Times New Roman"/>
            </a:endParaRPr>
          </a:p>
          <a:p>
            <a:pPr marL="82296" indent="0">
              <a:buNone/>
            </a:pPr>
            <a:endParaRPr lang="en-US" dirty="0">
              <a:latin typeface="Times New Roman"/>
            </a:endParaRPr>
          </a:p>
          <a:p>
            <a:pPr marL="82296" indent="0">
              <a:buNone/>
            </a:pPr>
            <a:endParaRPr lang="en-US" dirty="0"/>
          </a:p>
        </p:txBody>
      </p:sp>
      <p:sp>
        <p:nvSpPr>
          <p:cNvPr id="3" name="TextBox 2"/>
          <p:cNvSpPr txBox="1"/>
          <p:nvPr/>
        </p:nvSpPr>
        <p:spPr>
          <a:xfrm>
            <a:off x="8382000" y="6096000"/>
            <a:ext cx="655071" cy="369332"/>
          </a:xfrm>
          <a:prstGeom prst="rect">
            <a:avLst/>
          </a:prstGeom>
          <a:noFill/>
        </p:spPr>
        <p:txBody>
          <a:bodyPr wrap="square" rtlCol="0">
            <a:spAutoFit/>
          </a:bodyPr>
          <a:lstStyle/>
          <a:p>
            <a:r>
              <a:rPr lang="en-US" dirty="0" smtClean="0"/>
              <a:t>36</a:t>
            </a:r>
            <a:endParaRPr lang="en-US" dirty="0"/>
          </a:p>
        </p:txBody>
      </p:sp>
    </p:spTree>
    <p:extLst>
      <p:ext uri="{BB962C8B-B14F-4D97-AF65-F5344CB8AC3E}">
        <p14:creationId xmlns:p14="http://schemas.microsoft.com/office/powerpoint/2010/main" val="352016170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051800" cy="4154983"/>
          </a:xfrm>
          <a:prstGeom prst="rect">
            <a:avLst/>
          </a:prstGeom>
        </p:spPr>
        <p:txBody>
          <a:bodyPr wrap="square">
            <a:spAutoFit/>
          </a:bodyPr>
          <a:lstStyle/>
          <a:p>
            <a:pPr marL="82296" indent="0" algn="ctr">
              <a:buNone/>
            </a:pPr>
            <a:r>
              <a:rPr lang="en-US" sz="1200" dirty="0" smtClean="0">
                <a:latin typeface="Times New Roman"/>
              </a:rPr>
              <a:t>References</a:t>
            </a:r>
            <a:endParaRPr lang="en-US" sz="1200" dirty="0">
              <a:latin typeface="Times New Roman"/>
            </a:endParaRPr>
          </a:p>
          <a:p>
            <a:pPr marL="82296" indent="0">
              <a:buNone/>
            </a:pPr>
            <a:endParaRPr lang="en-US" sz="1200" dirty="0" smtClean="0">
              <a:latin typeface="Times New Roman"/>
            </a:endParaRPr>
          </a:p>
          <a:p>
            <a:pPr marL="82296" indent="-457200">
              <a:buNone/>
            </a:pPr>
            <a:r>
              <a:rPr lang="en-US" sz="1200" dirty="0" smtClean="0">
                <a:latin typeface="Times New Roman"/>
              </a:rPr>
              <a:t>Kelly</a:t>
            </a:r>
            <a:r>
              <a:rPr lang="en-US" sz="1200" dirty="0">
                <a:latin typeface="Times New Roman"/>
              </a:rPr>
              <a:t>, B. (1998). Preserving moral integrity: A follow-up study with new graduate nurses. Journal of Advance Nurses, 28(5), 1134-1145. PubMed. Retrieved from </a:t>
            </a:r>
            <a:r>
              <a:rPr lang="en-US" sz="1200" dirty="0">
                <a:latin typeface="Times New Roman"/>
                <a:hlinkClick r:id="rId2"/>
              </a:rPr>
              <a:t>https://www.ncbi.nlm.nih.gov/pubmed/</a:t>
            </a:r>
            <a:r>
              <a:rPr lang="en-US" sz="1200" dirty="0" smtClean="0">
                <a:latin typeface="Times New Roman"/>
                <a:hlinkClick r:id="rId2"/>
              </a:rPr>
              <a:t>9840887</a:t>
            </a:r>
            <a:endParaRPr lang="en-US" sz="1200" dirty="0" smtClean="0">
              <a:latin typeface="Times New Roman"/>
            </a:endParaRPr>
          </a:p>
          <a:p>
            <a:pPr marL="82296" indent="-457200">
              <a:buNone/>
            </a:pPr>
            <a:endParaRPr lang="en-US" sz="1200" dirty="0">
              <a:latin typeface="Times New Roman"/>
            </a:endParaRPr>
          </a:p>
          <a:p>
            <a:pPr marL="82296" indent="-457200">
              <a:buNone/>
            </a:pPr>
            <a:r>
              <a:rPr lang="en-US" sz="1200" dirty="0" smtClean="0">
                <a:latin typeface="Times New Roman"/>
              </a:rPr>
              <a:t>Khalid</a:t>
            </a:r>
            <a:r>
              <a:rPr lang="en-US" sz="1200" dirty="0">
                <a:latin typeface="Times New Roman"/>
              </a:rPr>
              <a:t>, K., </a:t>
            </a:r>
            <a:r>
              <a:rPr lang="en-US" sz="1200" dirty="0" err="1">
                <a:latin typeface="Times New Roman"/>
              </a:rPr>
              <a:t>Eldakak</a:t>
            </a:r>
            <a:r>
              <a:rPr lang="en-US" sz="1200" dirty="0">
                <a:latin typeface="Times New Roman"/>
              </a:rPr>
              <a:t>, S. E., &amp; </a:t>
            </a:r>
            <a:r>
              <a:rPr lang="en-US" sz="1200" dirty="0" err="1">
                <a:latin typeface="Times New Roman"/>
              </a:rPr>
              <a:t>Loke</a:t>
            </a:r>
            <a:r>
              <a:rPr lang="en-US" sz="1200" dirty="0">
                <a:latin typeface="Times New Roman"/>
              </a:rPr>
              <a:t>, S. P. (2017). A structural approach to ethical reasoning: The integration of moral philosophy. Academy of Strategic Management Journal, 16(1), 81-113</a:t>
            </a:r>
            <a:r>
              <a:rPr lang="en-US" sz="1200" dirty="0" smtClean="0">
                <a:latin typeface="Times New Roman"/>
              </a:rPr>
              <a:t>.</a:t>
            </a:r>
          </a:p>
          <a:p>
            <a:pPr marL="82296" indent="-457200">
              <a:buNone/>
            </a:pPr>
            <a:endParaRPr lang="en-US" sz="1200" dirty="0">
              <a:latin typeface="Times New Roman"/>
            </a:endParaRPr>
          </a:p>
          <a:p>
            <a:pPr marL="82296" indent="-457200">
              <a:buNone/>
            </a:pPr>
            <a:r>
              <a:rPr lang="en-US" sz="1200" dirty="0" smtClean="0">
                <a:latin typeface="Times New Roman"/>
              </a:rPr>
              <a:t>Health </a:t>
            </a:r>
            <a:r>
              <a:rPr lang="en-US" sz="1200" dirty="0">
                <a:latin typeface="Times New Roman"/>
              </a:rPr>
              <a:t>Care Cost Institute. (2016). 2016 Health care cost and utilization report: A review of trends in health care spending, utilization, and price among Americans with employer-sponsored insurance. Retrieved from </a:t>
            </a:r>
            <a:r>
              <a:rPr lang="en-US" sz="1200" u="sng" dirty="0">
                <a:latin typeface="Times New Roman"/>
                <a:hlinkClick r:id="rId3"/>
              </a:rPr>
              <a:t>https://healthcostinstitute.org/annual-reports/2016-health-care-cost-and-utilization-</a:t>
            </a:r>
            <a:r>
              <a:rPr lang="en-US" sz="1200" u="sng" dirty="0" smtClean="0">
                <a:latin typeface="Times New Roman"/>
                <a:hlinkClick r:id="rId3"/>
              </a:rPr>
              <a:t>report</a:t>
            </a:r>
            <a:endParaRPr lang="en-US" sz="1200" u="sng" dirty="0" smtClean="0">
              <a:latin typeface="Times New Roman"/>
            </a:endParaRPr>
          </a:p>
          <a:p>
            <a:pPr marL="82296" indent="-457200">
              <a:buNone/>
            </a:pPr>
            <a:endParaRPr lang="en-US" sz="1200" u="sng" dirty="0">
              <a:latin typeface="Times New Roman"/>
            </a:endParaRPr>
          </a:p>
          <a:p>
            <a:pPr marL="82296" indent="-457200">
              <a:buNone/>
            </a:pPr>
            <a:r>
              <a:rPr lang="en-US" sz="1200" dirty="0" smtClean="0">
                <a:latin typeface="Times New Roman"/>
              </a:rPr>
              <a:t>Rest</a:t>
            </a:r>
            <a:r>
              <a:rPr lang="en-US" sz="1200" dirty="0">
                <a:latin typeface="Times New Roman"/>
              </a:rPr>
              <a:t>, J. R., &amp; Narvaez, D. (1994). Moral development in the professions: Psychology and applied ethics. Hillsdale, NJ: Lawrence Erlbaum Associates, </a:t>
            </a:r>
            <a:r>
              <a:rPr lang="en-US" sz="1200" dirty="0" smtClean="0">
                <a:latin typeface="Times New Roman"/>
              </a:rPr>
              <a:t>Publishers</a:t>
            </a:r>
          </a:p>
          <a:p>
            <a:pPr marL="82296" indent="-457200">
              <a:buNone/>
            </a:pPr>
            <a:endParaRPr lang="en-US" sz="1200" dirty="0">
              <a:latin typeface="Times New Roman"/>
            </a:endParaRPr>
          </a:p>
          <a:p>
            <a:pPr marL="82296" indent="-457200">
              <a:buNone/>
            </a:pPr>
            <a:r>
              <a:rPr lang="en-US" sz="1200" dirty="0" smtClean="0">
                <a:latin typeface="Times New Roman"/>
              </a:rPr>
              <a:t>Ryan</a:t>
            </a:r>
            <a:r>
              <a:rPr lang="en-US" sz="1200" dirty="0">
                <a:latin typeface="Times New Roman"/>
              </a:rPr>
              <a:t>, J. J. (2001). Moral reasoning as a determinant of organizational citizenship behaviors: A study in the public accounting profession. Journal of Business Ethics, 33(3), 233-244. </a:t>
            </a:r>
            <a:r>
              <a:rPr lang="en-US" sz="1200" dirty="0" err="1">
                <a:latin typeface="Times New Roman"/>
              </a:rPr>
              <a:t>ProQuest</a:t>
            </a:r>
            <a:r>
              <a:rPr lang="en-US" sz="1200" dirty="0">
                <a:latin typeface="Times New Roman"/>
              </a:rPr>
              <a:t> </a:t>
            </a:r>
            <a:r>
              <a:rPr lang="en-US" sz="1200" dirty="0" smtClean="0">
                <a:latin typeface="Times New Roman"/>
              </a:rPr>
              <a:t>Central.</a:t>
            </a:r>
          </a:p>
          <a:p>
            <a:pPr marL="82296" indent="-457200">
              <a:buNone/>
            </a:pPr>
            <a:endParaRPr lang="en-US" sz="1200" dirty="0">
              <a:latin typeface="Times New Roman"/>
            </a:endParaRPr>
          </a:p>
          <a:p>
            <a:pPr marL="82296" indent="-457200">
              <a:buNone/>
            </a:pPr>
            <a:r>
              <a:rPr lang="en-US" sz="1200" dirty="0" err="1" smtClean="0">
                <a:latin typeface="Times New Roman"/>
              </a:rPr>
              <a:t>Suhonen</a:t>
            </a:r>
            <a:r>
              <a:rPr lang="en-US" sz="1200" dirty="0">
                <a:latin typeface="Times New Roman"/>
              </a:rPr>
              <a:t>, R., </a:t>
            </a:r>
            <a:r>
              <a:rPr lang="en-US" sz="1200" dirty="0" err="1">
                <a:latin typeface="Times New Roman"/>
              </a:rPr>
              <a:t>Stolt</a:t>
            </a:r>
            <a:r>
              <a:rPr lang="en-US" sz="1200" dirty="0">
                <a:latin typeface="Times New Roman"/>
              </a:rPr>
              <a:t>, M., Virtanen, H., &amp; </a:t>
            </a:r>
            <a:r>
              <a:rPr lang="en-US" sz="1200" dirty="0" err="1">
                <a:latin typeface="Times New Roman"/>
              </a:rPr>
              <a:t>Leino-Kilpi</a:t>
            </a:r>
            <a:r>
              <a:rPr lang="en-US" sz="1200" dirty="0">
                <a:latin typeface="Times New Roman"/>
              </a:rPr>
              <a:t>, H. (2011). Organizational ethics: A literature review. Nursing Ethics, 18(3), 285-303. 10.1177/0969733011401123</a:t>
            </a:r>
          </a:p>
          <a:p>
            <a:pPr marL="82296" indent="0">
              <a:buNone/>
            </a:pPr>
            <a:r>
              <a:rPr lang="en-US" sz="1200" dirty="0">
                <a:latin typeface="Times New Roman"/>
              </a:rPr>
              <a:t> </a:t>
            </a:r>
          </a:p>
          <a:p>
            <a:pPr marL="82296" indent="0">
              <a:buNone/>
            </a:pPr>
            <a:endParaRPr lang="en-US" sz="1200" dirty="0">
              <a:latin typeface="Times New Roman"/>
            </a:endParaRPr>
          </a:p>
        </p:txBody>
      </p:sp>
      <p:sp>
        <p:nvSpPr>
          <p:cNvPr id="3" name="TextBox 2"/>
          <p:cNvSpPr txBox="1"/>
          <p:nvPr/>
        </p:nvSpPr>
        <p:spPr>
          <a:xfrm>
            <a:off x="8229600" y="5880100"/>
            <a:ext cx="667771" cy="369332"/>
          </a:xfrm>
          <a:prstGeom prst="rect">
            <a:avLst/>
          </a:prstGeom>
          <a:noFill/>
        </p:spPr>
        <p:txBody>
          <a:bodyPr wrap="square" rtlCol="0">
            <a:spAutoFit/>
          </a:bodyPr>
          <a:lstStyle/>
          <a:p>
            <a:r>
              <a:rPr lang="en-US" dirty="0" smtClean="0"/>
              <a:t>37</a:t>
            </a:r>
            <a:endParaRPr lang="en-US" dirty="0"/>
          </a:p>
        </p:txBody>
      </p:sp>
    </p:spTree>
    <p:extLst>
      <p:ext uri="{BB962C8B-B14F-4D97-AF65-F5344CB8AC3E}">
        <p14:creationId xmlns:p14="http://schemas.microsoft.com/office/powerpoint/2010/main" val="371542774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9900" y="3200400"/>
            <a:ext cx="3060700" cy="707886"/>
          </a:xfrm>
          <a:prstGeom prst="rect">
            <a:avLst/>
          </a:prstGeom>
          <a:noFill/>
        </p:spPr>
        <p:txBody>
          <a:bodyPr wrap="square" rtlCol="0">
            <a:spAutoFit/>
          </a:bodyPr>
          <a:lstStyle/>
          <a:p>
            <a:r>
              <a:rPr lang="en-US" sz="4000" dirty="0" smtClean="0">
                <a:latin typeface="Apple Chancery"/>
              </a:rPr>
              <a:t>Questions???</a:t>
            </a:r>
            <a:endParaRPr lang="en-US" sz="4000" dirty="0">
              <a:latin typeface="Apple Chancery"/>
            </a:endParaRPr>
          </a:p>
        </p:txBody>
      </p:sp>
      <p:sp>
        <p:nvSpPr>
          <p:cNvPr id="3" name="TextBox 2"/>
          <p:cNvSpPr txBox="1"/>
          <p:nvPr/>
        </p:nvSpPr>
        <p:spPr>
          <a:xfrm>
            <a:off x="8483600" y="6197600"/>
            <a:ext cx="401071" cy="369332"/>
          </a:xfrm>
          <a:prstGeom prst="rect">
            <a:avLst/>
          </a:prstGeom>
          <a:noFill/>
        </p:spPr>
        <p:txBody>
          <a:bodyPr wrap="none" rtlCol="0">
            <a:spAutoFit/>
          </a:bodyPr>
          <a:lstStyle/>
          <a:p>
            <a:r>
              <a:rPr lang="en-US" dirty="0" smtClean="0"/>
              <a:t>38</a:t>
            </a:r>
            <a:endParaRPr lang="en-US" dirty="0"/>
          </a:p>
        </p:txBody>
      </p:sp>
    </p:spTree>
    <p:extLst>
      <p:ext uri="{BB962C8B-B14F-4D97-AF65-F5344CB8AC3E}">
        <p14:creationId xmlns:p14="http://schemas.microsoft.com/office/powerpoint/2010/main" val="209925534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6417" y="2603499"/>
            <a:ext cx="6347883" cy="707886"/>
          </a:xfrm>
          <a:prstGeom prst="rect">
            <a:avLst/>
          </a:prstGeom>
          <a:noFill/>
        </p:spPr>
        <p:txBody>
          <a:bodyPr wrap="square" rtlCol="0">
            <a:spAutoFit/>
          </a:bodyPr>
          <a:lstStyle/>
          <a:p>
            <a:pPr algn="ctr"/>
            <a:r>
              <a:rPr lang="en-US" sz="4000" dirty="0" smtClean="0">
                <a:latin typeface="Apple Chancery"/>
              </a:rPr>
              <a:t>Thank you</a:t>
            </a:r>
            <a:endParaRPr lang="en-US" sz="4000" dirty="0">
              <a:latin typeface="Apple Chancery"/>
            </a:endParaRPr>
          </a:p>
        </p:txBody>
      </p:sp>
      <p:sp>
        <p:nvSpPr>
          <p:cNvPr id="4" name="TextBox 3"/>
          <p:cNvSpPr txBox="1"/>
          <p:nvPr/>
        </p:nvSpPr>
        <p:spPr>
          <a:xfrm>
            <a:off x="8356600" y="6223000"/>
            <a:ext cx="566171" cy="369332"/>
          </a:xfrm>
          <a:prstGeom prst="rect">
            <a:avLst/>
          </a:prstGeom>
          <a:noFill/>
        </p:spPr>
        <p:txBody>
          <a:bodyPr wrap="square" rtlCol="0">
            <a:spAutoFit/>
          </a:bodyPr>
          <a:lstStyle/>
          <a:p>
            <a:r>
              <a:rPr lang="en-US" dirty="0" smtClean="0"/>
              <a:t>39</a:t>
            </a:r>
            <a:endParaRPr lang="en-US" dirty="0"/>
          </a:p>
        </p:txBody>
      </p:sp>
    </p:spTree>
    <p:extLst>
      <p:ext uri="{BB962C8B-B14F-4D97-AF65-F5344CB8AC3E}">
        <p14:creationId xmlns:p14="http://schemas.microsoft.com/office/powerpoint/2010/main" val="13463988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012" y="2116667"/>
            <a:ext cx="6938964" cy="560916"/>
          </a:xfrm>
        </p:spPr>
        <p:txBody>
          <a:bodyPr/>
          <a:lstStyle/>
          <a:p>
            <a:r>
              <a:rPr lang="en-US" sz="2400" dirty="0" smtClean="0">
                <a:latin typeface="Times New Roman"/>
              </a:rPr>
              <a:t>Research Question</a:t>
            </a:r>
            <a:endParaRPr lang="en-US" sz="2400" dirty="0">
              <a:latin typeface="Times New Roman"/>
            </a:endParaRPr>
          </a:p>
        </p:txBody>
      </p:sp>
      <p:sp>
        <p:nvSpPr>
          <p:cNvPr id="3" name="Text Placeholder 2"/>
          <p:cNvSpPr>
            <a:spLocks noGrp="1"/>
          </p:cNvSpPr>
          <p:nvPr>
            <p:ph type="body" idx="1"/>
          </p:nvPr>
        </p:nvSpPr>
        <p:spPr>
          <a:xfrm>
            <a:off x="1116012" y="3175000"/>
            <a:ext cx="6938960" cy="1455271"/>
          </a:xfrm>
        </p:spPr>
        <p:txBody>
          <a:bodyPr>
            <a:normAutofit/>
          </a:bodyPr>
          <a:lstStyle/>
          <a:p>
            <a:r>
              <a:rPr lang="en-US" sz="2400" i="1" dirty="0" smtClean="0">
                <a:latin typeface="Times New Roman"/>
              </a:rPr>
              <a:t>What are frontline nurse managers lived experiences of ethical dilemmas in the workplace?</a:t>
            </a:r>
            <a:endParaRPr lang="en-US" sz="2400" i="1" dirty="0">
              <a:latin typeface="Times New Roman"/>
            </a:endParaRPr>
          </a:p>
        </p:txBody>
      </p:sp>
      <p:sp>
        <p:nvSpPr>
          <p:cNvPr id="7" name="TextBox 6"/>
          <p:cNvSpPr txBox="1"/>
          <p:nvPr/>
        </p:nvSpPr>
        <p:spPr>
          <a:xfrm>
            <a:off x="8585200" y="6172200"/>
            <a:ext cx="292869" cy="369332"/>
          </a:xfrm>
          <a:prstGeom prst="rect">
            <a:avLst/>
          </a:prstGeom>
          <a:noFill/>
        </p:spPr>
        <p:txBody>
          <a:bodyPr wrap="none" rtlCol="0">
            <a:spAutoFit/>
          </a:bodyPr>
          <a:lstStyle/>
          <a:p>
            <a:r>
              <a:rPr lang="en-US" dirty="0"/>
              <a:t>4</a:t>
            </a:r>
          </a:p>
        </p:txBody>
      </p:sp>
      <p:sp>
        <p:nvSpPr>
          <p:cNvPr id="4" name="TextBox 3"/>
          <p:cNvSpPr txBox="1"/>
          <p:nvPr/>
        </p:nvSpPr>
        <p:spPr>
          <a:xfrm>
            <a:off x="3136900" y="749300"/>
            <a:ext cx="3187700" cy="461665"/>
          </a:xfrm>
          <a:prstGeom prst="rect">
            <a:avLst/>
          </a:prstGeom>
          <a:noFill/>
        </p:spPr>
        <p:txBody>
          <a:bodyPr wrap="square" rtlCol="0">
            <a:spAutoFit/>
          </a:bodyPr>
          <a:lstStyle/>
          <a:p>
            <a:pPr algn="ctr"/>
            <a:r>
              <a:rPr lang="en-US" sz="2400" dirty="0" smtClean="0">
                <a:latin typeface="Times New Roman"/>
              </a:rPr>
              <a:t>Introduction</a:t>
            </a:r>
            <a:endParaRPr lang="en-US" sz="2400" dirty="0">
              <a:latin typeface="Times New Roman"/>
            </a:endParaRPr>
          </a:p>
        </p:txBody>
      </p:sp>
    </p:spTree>
    <p:extLst>
      <p:ext uri="{BB962C8B-B14F-4D97-AF65-F5344CB8AC3E}">
        <p14:creationId xmlns:p14="http://schemas.microsoft.com/office/powerpoint/2010/main" val="74316174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a:rPr>
              <a:t>Contact Information</a:t>
            </a:r>
            <a:endParaRPr lang="en-US" sz="2400" dirty="0">
              <a:latin typeface="Times New Roman"/>
            </a:endParaRPr>
          </a:p>
        </p:txBody>
      </p:sp>
      <p:sp>
        <p:nvSpPr>
          <p:cNvPr id="3" name="Content Placeholder 2"/>
          <p:cNvSpPr>
            <a:spLocks noGrp="1"/>
          </p:cNvSpPr>
          <p:nvPr>
            <p:ph idx="1"/>
          </p:nvPr>
        </p:nvSpPr>
        <p:spPr/>
        <p:txBody>
          <a:bodyPr/>
          <a:lstStyle/>
          <a:p>
            <a:r>
              <a:rPr lang="en-US" dirty="0" smtClean="0"/>
              <a:t>Jennifer Fosty, Ph. D., RN, OCN</a:t>
            </a:r>
          </a:p>
          <a:p>
            <a:r>
              <a:rPr lang="en-US" dirty="0" smtClean="0"/>
              <a:t>37 Rolling Lane</a:t>
            </a:r>
          </a:p>
          <a:p>
            <a:r>
              <a:rPr lang="en-US" dirty="0" smtClean="0"/>
              <a:t>Levittown, NY 11756</a:t>
            </a:r>
          </a:p>
          <a:p>
            <a:r>
              <a:rPr lang="en-US" dirty="0" smtClean="0"/>
              <a:t>Email: </a:t>
            </a:r>
            <a:r>
              <a:rPr lang="en-US" dirty="0" smtClean="0">
                <a:hlinkClick r:id="rId2"/>
              </a:rPr>
              <a:t>jf3263@yahoo.com</a:t>
            </a:r>
            <a:endParaRPr lang="en-US" dirty="0" smtClean="0"/>
          </a:p>
          <a:p>
            <a:r>
              <a:rPr lang="en-US" dirty="0" smtClean="0"/>
              <a:t>Tel: 516-987-5518</a:t>
            </a:r>
          </a:p>
          <a:p>
            <a:endParaRPr lang="en-US" dirty="0"/>
          </a:p>
        </p:txBody>
      </p:sp>
    </p:spTree>
    <p:extLst>
      <p:ext uri="{BB962C8B-B14F-4D97-AF65-F5344CB8AC3E}">
        <p14:creationId xmlns:p14="http://schemas.microsoft.com/office/powerpoint/2010/main" val="1627237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a:rPr>
              <a:t>Literature Review</a:t>
            </a:r>
            <a:endParaRPr lang="en-US" sz="2400" dirty="0">
              <a:latin typeface="Times New Roman"/>
            </a:endParaRPr>
          </a:p>
        </p:txBody>
      </p:sp>
      <p:sp>
        <p:nvSpPr>
          <p:cNvPr id="3" name="Content Placeholder 2"/>
          <p:cNvSpPr>
            <a:spLocks noGrp="1"/>
          </p:cNvSpPr>
          <p:nvPr>
            <p:ph idx="1"/>
          </p:nvPr>
        </p:nvSpPr>
        <p:spPr/>
        <p:txBody>
          <a:bodyPr/>
          <a:lstStyle/>
          <a:p>
            <a:r>
              <a:rPr lang="en-US" dirty="0" smtClean="0"/>
              <a:t>Ethics in the workplace</a:t>
            </a:r>
          </a:p>
          <a:p>
            <a:r>
              <a:rPr lang="en-US" dirty="0" smtClean="0"/>
              <a:t>Searches include keywords and topics on individual ethics</a:t>
            </a:r>
          </a:p>
          <a:p>
            <a:r>
              <a:rPr lang="en-US" dirty="0" smtClean="0"/>
              <a:t>Prominent researchers on the topic</a:t>
            </a:r>
            <a:endParaRPr lang="en-US" dirty="0"/>
          </a:p>
        </p:txBody>
      </p:sp>
      <p:sp>
        <p:nvSpPr>
          <p:cNvPr id="5" name="TextBox 4"/>
          <p:cNvSpPr txBox="1"/>
          <p:nvPr/>
        </p:nvSpPr>
        <p:spPr>
          <a:xfrm>
            <a:off x="8597900" y="6159500"/>
            <a:ext cx="292869" cy="369332"/>
          </a:xfrm>
          <a:prstGeom prst="rect">
            <a:avLst/>
          </a:prstGeom>
          <a:noFill/>
        </p:spPr>
        <p:txBody>
          <a:bodyPr wrap="none" rtlCol="0">
            <a:spAutoFit/>
          </a:bodyPr>
          <a:lstStyle/>
          <a:p>
            <a:r>
              <a:rPr lang="en-US" dirty="0" smtClean="0"/>
              <a:t>5</a:t>
            </a:r>
            <a:endParaRPr lang="en-US" dirty="0"/>
          </a:p>
        </p:txBody>
      </p:sp>
    </p:spTree>
    <p:extLst>
      <p:ext uri="{BB962C8B-B14F-4D97-AF65-F5344CB8AC3E}">
        <p14:creationId xmlns:p14="http://schemas.microsoft.com/office/powerpoint/2010/main" val="12874630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a:rPr>
              <a:t>Literature Review</a:t>
            </a:r>
            <a:br>
              <a:rPr lang="en-US" sz="2400" dirty="0" smtClean="0">
                <a:latin typeface="Times New Roman"/>
              </a:rPr>
            </a:br>
            <a:r>
              <a:rPr lang="en-US" sz="2400" dirty="0" smtClean="0">
                <a:latin typeface="Times New Roman"/>
              </a:rPr>
              <a:t/>
            </a:r>
            <a:br>
              <a:rPr lang="en-US" sz="2400" dirty="0" smtClean="0">
                <a:latin typeface="Times New Roman"/>
              </a:rPr>
            </a:br>
            <a:r>
              <a:rPr lang="en-US" sz="2400" dirty="0" smtClean="0">
                <a:latin typeface="Times New Roman"/>
              </a:rPr>
              <a:t>Literature Search Methods</a:t>
            </a:r>
            <a:endParaRPr lang="en-US" sz="2400" dirty="0">
              <a:latin typeface="Times New Roman"/>
            </a:endParaRPr>
          </a:p>
        </p:txBody>
      </p:sp>
      <p:pic>
        <p:nvPicPr>
          <p:cNvPr id="4" name="Content Placeholder 3"/>
          <p:cNvPicPr>
            <a:picLocks noGrp="1" noChangeAspect="1"/>
          </p:cNvPicPr>
          <p:nvPr>
            <p:ph idx="1"/>
          </p:nvPr>
        </p:nvPicPr>
        <p:blipFill>
          <a:blip r:embed="rId2"/>
          <a:srcRect l="-16074" r="-16074"/>
          <a:stretch>
            <a:fillRect/>
          </a:stretch>
        </p:blipFill>
        <p:spPr>
          <a:xfrm>
            <a:off x="800101" y="2084388"/>
            <a:ext cx="7747000" cy="3640137"/>
          </a:xfrm>
        </p:spPr>
      </p:pic>
      <p:sp>
        <p:nvSpPr>
          <p:cNvPr id="5" name="TextBox 4"/>
          <p:cNvSpPr txBox="1"/>
          <p:nvPr/>
        </p:nvSpPr>
        <p:spPr>
          <a:xfrm>
            <a:off x="8432800" y="6159500"/>
            <a:ext cx="292869" cy="369332"/>
          </a:xfrm>
          <a:prstGeom prst="rect">
            <a:avLst/>
          </a:prstGeom>
          <a:noFill/>
        </p:spPr>
        <p:txBody>
          <a:bodyPr wrap="none" rtlCol="0">
            <a:spAutoFit/>
          </a:bodyPr>
          <a:lstStyle/>
          <a:p>
            <a:r>
              <a:rPr lang="en-US" dirty="0"/>
              <a:t>6</a:t>
            </a:r>
          </a:p>
        </p:txBody>
      </p:sp>
    </p:spTree>
    <p:extLst>
      <p:ext uri="{BB962C8B-B14F-4D97-AF65-F5344CB8AC3E}">
        <p14:creationId xmlns:p14="http://schemas.microsoft.com/office/powerpoint/2010/main" val="33942924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a:rPr>
              <a:t>Literature Review</a:t>
            </a:r>
            <a:br>
              <a:rPr lang="en-US" sz="2400" dirty="0" smtClean="0">
                <a:latin typeface="Times New Roman"/>
              </a:rPr>
            </a:br>
            <a:r>
              <a:rPr lang="en-US" sz="2400" dirty="0" smtClean="0">
                <a:latin typeface="Times New Roman"/>
              </a:rPr>
              <a:t/>
            </a:r>
            <a:br>
              <a:rPr lang="en-US" sz="2400" dirty="0" smtClean="0">
                <a:latin typeface="Times New Roman"/>
              </a:rPr>
            </a:br>
            <a:r>
              <a:rPr lang="en-US" sz="2400" dirty="0" smtClean="0">
                <a:latin typeface="Times New Roman"/>
              </a:rPr>
              <a:t>Ethical Decision-Making </a:t>
            </a:r>
            <a:endParaRPr lang="en-US" sz="2400" dirty="0">
              <a:latin typeface="Times New Roman"/>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752902"/>
              </p:ext>
            </p:extLst>
          </p:nvPr>
        </p:nvGraphicFramePr>
        <p:xfrm>
          <a:off x="1097280" y="2084294"/>
          <a:ext cx="6949440" cy="1376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924336261"/>
              </p:ext>
            </p:extLst>
          </p:nvPr>
        </p:nvGraphicFramePr>
        <p:xfrm>
          <a:off x="698500" y="2000250"/>
          <a:ext cx="7952317" cy="24024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p:cNvSpPr txBox="1"/>
          <p:nvPr/>
        </p:nvSpPr>
        <p:spPr>
          <a:xfrm>
            <a:off x="533400" y="4751917"/>
            <a:ext cx="7924800" cy="1754327"/>
          </a:xfrm>
          <a:prstGeom prst="rect">
            <a:avLst/>
          </a:prstGeom>
          <a:noFill/>
        </p:spPr>
        <p:txBody>
          <a:bodyPr wrap="square" rtlCol="0">
            <a:spAutoFit/>
          </a:bodyPr>
          <a:lstStyle/>
          <a:p>
            <a:pPr marL="285750" indent="-285750">
              <a:buFont typeface="Wingdings" charset="2"/>
              <a:buChar char="Ø"/>
            </a:pPr>
            <a:r>
              <a:rPr lang="en-US" dirty="0" smtClean="0"/>
              <a:t>Individual: Perspectives, Values, </a:t>
            </a:r>
          </a:p>
          <a:p>
            <a:pPr marL="285750" indent="-285750">
              <a:buFont typeface="Wingdings" charset="2"/>
              <a:buChar char="Ø"/>
            </a:pPr>
            <a:r>
              <a:rPr lang="en-US" dirty="0" smtClean="0"/>
              <a:t>Organizational: Goals, Legal, Ethical</a:t>
            </a:r>
          </a:p>
          <a:p>
            <a:pPr marL="285750" indent="-285750">
              <a:buFont typeface="Wingdings" charset="2"/>
              <a:buChar char="Ø"/>
            </a:pPr>
            <a:r>
              <a:rPr lang="en-US" dirty="0" smtClean="0"/>
              <a:t>Issue Contingent: Personal versus Pro-Social Gains</a:t>
            </a:r>
            <a:endParaRPr lang="en-US" dirty="0"/>
          </a:p>
          <a:p>
            <a:pPr marL="285750" indent="-285750">
              <a:buFont typeface="Wingdings" charset="2"/>
              <a:buChar char="Ø"/>
            </a:pPr>
            <a:endParaRPr lang="en-US" dirty="0"/>
          </a:p>
          <a:p>
            <a:pPr marL="285750" indent="-285750">
              <a:buFont typeface="Wingdings" charset="2"/>
              <a:buChar char="Ø"/>
            </a:pPr>
            <a:endParaRPr lang="en-US" dirty="0"/>
          </a:p>
          <a:p>
            <a:r>
              <a:rPr lang="en-US" dirty="0" smtClean="0"/>
              <a:t>(</a:t>
            </a:r>
            <a:r>
              <a:rPr lang="en-US" dirty="0" err="1" smtClean="0"/>
              <a:t>Azjen</a:t>
            </a:r>
            <a:r>
              <a:rPr lang="en-US" dirty="0" smtClean="0"/>
              <a:t> &amp; </a:t>
            </a:r>
            <a:r>
              <a:rPr lang="en-US" dirty="0" err="1" smtClean="0"/>
              <a:t>Fishbein</a:t>
            </a:r>
            <a:r>
              <a:rPr lang="en-US" dirty="0" smtClean="0"/>
              <a:t>, 1980; Craft, 2013; </a:t>
            </a:r>
            <a:r>
              <a:rPr lang="en-US" dirty="0" err="1" smtClean="0"/>
              <a:t>Lehnert</a:t>
            </a:r>
            <a:r>
              <a:rPr lang="en-US" dirty="0" smtClean="0"/>
              <a:t> et al., 2016; Rest &amp; Narvaez, 1994)</a:t>
            </a:r>
          </a:p>
        </p:txBody>
      </p:sp>
      <p:sp>
        <p:nvSpPr>
          <p:cNvPr id="3" name="TextBox 2"/>
          <p:cNvSpPr txBox="1"/>
          <p:nvPr/>
        </p:nvSpPr>
        <p:spPr>
          <a:xfrm rot="10800000" flipV="1">
            <a:off x="8458200" y="6173231"/>
            <a:ext cx="540770"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33494247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660400"/>
            <a:ext cx="7543800" cy="723900"/>
          </a:xfrm>
        </p:spPr>
        <p:txBody>
          <a:bodyPr>
            <a:normAutofit/>
          </a:bodyPr>
          <a:lstStyle/>
          <a:p>
            <a:r>
              <a:rPr lang="en-US" sz="2400" dirty="0" smtClean="0">
                <a:latin typeface="Times New Roman"/>
              </a:rPr>
              <a:t>Methodology</a:t>
            </a:r>
            <a:endParaRPr lang="en-US" sz="2400" dirty="0">
              <a:latin typeface="Times New Roman"/>
            </a:endParaRPr>
          </a:p>
        </p:txBody>
      </p:sp>
      <p:sp>
        <p:nvSpPr>
          <p:cNvPr id="3" name="Content Placeholder 2"/>
          <p:cNvSpPr>
            <a:spLocks noGrp="1"/>
          </p:cNvSpPr>
          <p:nvPr>
            <p:ph idx="1"/>
          </p:nvPr>
        </p:nvSpPr>
        <p:spPr>
          <a:xfrm>
            <a:off x="1097280" y="1905000"/>
            <a:ext cx="6949440" cy="4319032"/>
          </a:xfrm>
        </p:spPr>
        <p:txBody>
          <a:bodyPr>
            <a:normAutofit fontScale="92500" lnSpcReduction="20000"/>
          </a:bodyPr>
          <a:lstStyle/>
          <a:p>
            <a:r>
              <a:rPr lang="en-US" dirty="0" smtClean="0"/>
              <a:t>Descriptive Phenomenological Approach</a:t>
            </a:r>
          </a:p>
          <a:p>
            <a:r>
              <a:rPr lang="en-US" dirty="0" smtClean="0"/>
              <a:t>Collect Relevant Data, e.g., developing essential recruitment &amp; </a:t>
            </a:r>
            <a:r>
              <a:rPr lang="en-US" dirty="0"/>
              <a:t>interview protocols e.g., purposive non-randomized </a:t>
            </a:r>
            <a:r>
              <a:rPr lang="en-US" dirty="0" smtClean="0"/>
              <a:t>sampling </a:t>
            </a:r>
          </a:p>
          <a:p>
            <a:r>
              <a:rPr lang="en-US" dirty="0" smtClean="0"/>
              <a:t>Coherent Philosophical Paradigm, e.g.,  developing interview questions for describing “essences” in phenomenological experiences (van </a:t>
            </a:r>
            <a:r>
              <a:rPr lang="en-US" dirty="0" err="1" smtClean="0"/>
              <a:t>Manen</a:t>
            </a:r>
            <a:r>
              <a:rPr lang="en-US" dirty="0" smtClean="0"/>
              <a:t>, 2014) </a:t>
            </a:r>
          </a:p>
          <a:p>
            <a:r>
              <a:rPr lang="en-US" dirty="0" smtClean="0"/>
              <a:t>Ensuring the gold standard in qualitative studies, e.g., reaching data and theoretical saturation for the study and data is trustworthy is addressed</a:t>
            </a:r>
          </a:p>
          <a:p>
            <a:r>
              <a:rPr lang="en-US" dirty="0" smtClean="0"/>
              <a:t>Obtaining Institutional Review Board Approval</a:t>
            </a:r>
          </a:p>
          <a:p>
            <a:r>
              <a:rPr lang="en-US" dirty="0" smtClean="0"/>
              <a:t>Data management &amp; congruent phenomenological analysis</a:t>
            </a:r>
          </a:p>
          <a:p>
            <a:endParaRPr lang="en-US" dirty="0" smtClean="0"/>
          </a:p>
          <a:p>
            <a:endParaRPr lang="en-US" dirty="0" smtClean="0"/>
          </a:p>
          <a:p>
            <a:endParaRPr lang="en-US" dirty="0"/>
          </a:p>
        </p:txBody>
      </p:sp>
      <p:sp>
        <p:nvSpPr>
          <p:cNvPr id="4" name="TextBox 3"/>
          <p:cNvSpPr txBox="1"/>
          <p:nvPr/>
        </p:nvSpPr>
        <p:spPr>
          <a:xfrm>
            <a:off x="8445500" y="6108700"/>
            <a:ext cx="324366"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22376758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a:rPr>
              <a:t>Methodology</a:t>
            </a:r>
            <a:br>
              <a:rPr lang="en-US" sz="2400" dirty="0" smtClean="0">
                <a:latin typeface="Times New Roman"/>
              </a:rPr>
            </a:br>
            <a:r>
              <a:rPr lang="en-US" sz="2400" dirty="0" smtClean="0">
                <a:latin typeface="Times New Roman"/>
              </a:rPr>
              <a:t/>
            </a:r>
            <a:br>
              <a:rPr lang="en-US" sz="2400" dirty="0" smtClean="0">
                <a:latin typeface="Times New Roman"/>
              </a:rPr>
            </a:br>
            <a:r>
              <a:rPr lang="en-US" sz="2400" dirty="0" smtClean="0">
                <a:latin typeface="Times New Roman"/>
              </a:rPr>
              <a:t>Purposive Sampling</a:t>
            </a:r>
            <a:endParaRPr lang="en-US" sz="2400" dirty="0">
              <a:latin typeface="Times New Roman"/>
            </a:endParaRPr>
          </a:p>
        </p:txBody>
      </p:sp>
      <p:sp>
        <p:nvSpPr>
          <p:cNvPr id="3" name="Content Placeholder 2"/>
          <p:cNvSpPr>
            <a:spLocks noGrp="1"/>
          </p:cNvSpPr>
          <p:nvPr>
            <p:ph idx="1"/>
          </p:nvPr>
        </p:nvSpPr>
        <p:spPr/>
        <p:txBody>
          <a:bodyPr/>
          <a:lstStyle/>
          <a:p>
            <a:r>
              <a:rPr lang="en-US" dirty="0" smtClean="0"/>
              <a:t>Institutional Review Board completed in May 2019</a:t>
            </a:r>
          </a:p>
          <a:p>
            <a:r>
              <a:rPr lang="en-US" dirty="0" smtClean="0"/>
              <a:t>Inclusion criteria for recruiting frontline nurse managers</a:t>
            </a:r>
          </a:p>
          <a:p>
            <a:r>
              <a:rPr lang="en-US" dirty="0" smtClean="0"/>
              <a:t>Accessing and recruiting study participants</a:t>
            </a:r>
          </a:p>
          <a:p>
            <a:r>
              <a:rPr lang="en-US" dirty="0" smtClean="0"/>
              <a:t>Achieving data and theoretical saturation</a:t>
            </a:r>
            <a:endParaRPr lang="en-US" dirty="0"/>
          </a:p>
        </p:txBody>
      </p:sp>
      <p:sp>
        <p:nvSpPr>
          <p:cNvPr id="4" name="TextBox 3"/>
          <p:cNvSpPr txBox="1"/>
          <p:nvPr/>
        </p:nvSpPr>
        <p:spPr>
          <a:xfrm>
            <a:off x="8521700" y="6172200"/>
            <a:ext cx="362466" cy="369332"/>
          </a:xfrm>
          <a:prstGeom prst="rect">
            <a:avLst/>
          </a:prstGeom>
          <a:noFill/>
        </p:spPr>
        <p:txBody>
          <a:bodyPr wrap="square" rtlCol="0">
            <a:spAutoFit/>
          </a:bodyPr>
          <a:lstStyle/>
          <a:p>
            <a:r>
              <a:rPr lang="en-US" dirty="0" smtClean="0"/>
              <a:t>9</a:t>
            </a:r>
            <a:endParaRPr lang="en-US" dirty="0"/>
          </a:p>
        </p:txBody>
      </p:sp>
    </p:spTree>
    <p:extLst>
      <p:ext uri="{BB962C8B-B14F-4D97-AF65-F5344CB8AC3E}">
        <p14:creationId xmlns:p14="http://schemas.microsoft.com/office/powerpoint/2010/main" val="89670614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rmal">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Formal.thmx</Template>
  <TotalTime>4334</TotalTime>
  <Words>2505</Words>
  <Application>Microsoft Macintosh PowerPoint</Application>
  <PresentationFormat>On-screen Show (4:3)</PresentationFormat>
  <Paragraphs>279</Paragraphs>
  <Slides>40</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Formal</vt:lpstr>
      <vt:lpstr>Document</vt:lpstr>
      <vt:lpstr>Cognitive Contexts of Ethical Practice: A Phenomenological Study of Nurse Managers  </vt:lpstr>
      <vt:lpstr>Introduction  Why Ethics And Leadership?</vt:lpstr>
      <vt:lpstr>Introduction: Background  Organizational Ethics and Moral Leadership</vt:lpstr>
      <vt:lpstr>Research Question</vt:lpstr>
      <vt:lpstr>Literature Review</vt:lpstr>
      <vt:lpstr>Literature Review  Literature Search Methods</vt:lpstr>
      <vt:lpstr>Literature Review  Ethical Decision-Making </vt:lpstr>
      <vt:lpstr>Methodology</vt:lpstr>
      <vt:lpstr>Methodology  Purposive Sampling</vt:lpstr>
      <vt:lpstr>PowerPoint Presentation</vt:lpstr>
      <vt:lpstr>Methodology: Data Collection  Examples of Interview Questions</vt:lpstr>
      <vt:lpstr>PowerPoint Presentation</vt:lpstr>
      <vt:lpstr>PowerPoint Presentation</vt:lpstr>
      <vt:lpstr>Methodology  Data Trustworthiness</vt:lpstr>
      <vt:lpstr>PowerPoint Presentation</vt:lpstr>
      <vt:lpstr>PowerPoint Presentation</vt:lpstr>
      <vt:lpstr>PowerPoint Presentation</vt:lpstr>
      <vt:lpstr>PowerPoint Presentation</vt:lpstr>
      <vt:lpstr>Study Findings</vt:lpstr>
      <vt:lpstr>Example: Study Findings  Theme 1: Using Teamwork To Keep Patients Safe </vt:lpstr>
      <vt:lpstr>Example: Study Findings  Theme 2: Creating Psychologically Safe Environments</vt:lpstr>
      <vt:lpstr>Example: Study Findings  Theme 3: Managing Just Practices</vt:lpstr>
      <vt:lpstr>Example: Study Findings  Theme 4: Balancing Compromises</vt:lpstr>
      <vt:lpstr> Study Findings  Differences in Demographic Profiles</vt:lpstr>
      <vt:lpstr>Study Findings: Demographics (continued)  Varying Years in Management Experiences</vt:lpstr>
      <vt:lpstr>Study Findings  Demographics: Differences in Hospitals of Employment </vt:lpstr>
      <vt:lpstr>Discussion </vt:lpstr>
      <vt:lpstr>Discussion  Analysis and Reflection </vt:lpstr>
      <vt:lpstr>Discussion  Applicability and Usability of Study Findings</vt:lpstr>
      <vt:lpstr> Discussion  Benner’s Novice-To-Expert Theory helps to explain the differences in skills and expertise in the management role</vt:lpstr>
      <vt:lpstr>Benner’s Novice-to-Expert Theory  Maxims are based on acquired skills, practiced over time them until they become tacit knowledge which Benner called intuition. Through practice skills are advanced until knowledge gained are recognized for the expert level that it demonstrate</vt:lpstr>
      <vt:lpstr>Discussion  Frontline Nurse Managers’ Ethical Practice At The Point-Of-Care Model</vt:lpstr>
      <vt:lpstr>Discussion  Recommendations</vt:lpstr>
      <vt:lpstr>Discussion  Conclusion</vt:lpstr>
      <vt:lpstr>PowerPoint Presentation</vt:lpstr>
      <vt:lpstr>PowerPoint Presentation</vt:lpstr>
      <vt:lpstr>PowerPoint Presentation</vt:lpstr>
      <vt:lpstr>PowerPoint Presentation</vt:lpstr>
      <vt:lpstr>PowerPoint Presentation</vt:lpstr>
      <vt:lpstr>Contact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Fosty</dc:creator>
  <cp:lastModifiedBy>Jennifer Fosty</cp:lastModifiedBy>
  <cp:revision>128</cp:revision>
  <dcterms:created xsi:type="dcterms:W3CDTF">2020-12-20T13:47:53Z</dcterms:created>
  <dcterms:modified xsi:type="dcterms:W3CDTF">2021-01-13T20:23:24Z</dcterms:modified>
</cp:coreProperties>
</file>