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21"/>
  </p:notesMasterIdLst>
  <p:sldIdLst>
    <p:sldId id="290" r:id="rId3"/>
    <p:sldId id="297" r:id="rId4"/>
    <p:sldId id="326" r:id="rId5"/>
    <p:sldId id="298" r:id="rId6"/>
    <p:sldId id="307" r:id="rId7"/>
    <p:sldId id="306" r:id="rId8"/>
    <p:sldId id="317" r:id="rId9"/>
    <p:sldId id="329" r:id="rId10"/>
    <p:sldId id="331" r:id="rId11"/>
    <p:sldId id="327" r:id="rId12"/>
    <p:sldId id="344" r:id="rId13"/>
    <p:sldId id="345" r:id="rId14"/>
    <p:sldId id="346" r:id="rId15"/>
    <p:sldId id="341" r:id="rId16"/>
    <p:sldId id="342" r:id="rId17"/>
    <p:sldId id="332" r:id="rId18"/>
    <p:sldId id="294" r:id="rId19"/>
    <p:sldId id="343" r:id="rId20"/>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6" userDrawn="1">
          <p15:clr>
            <a:srgbClr val="A4A3A4"/>
          </p15:clr>
        </p15:guide>
        <p15:guide id="2" pos="4512" userDrawn="1">
          <p15:clr>
            <a:srgbClr val="A4A3A4"/>
          </p15:clr>
        </p15:guide>
      </p15:sldGuideLst>
    </p:ext>
    <p:ext uri="http://customooxmlschemas.google.com/">
      <go:slidesCustomData xmlns:go="http://customooxmlschemas.google.com/" xmlns:p15="http://schemas.microsoft.com/office/powerpoint/2012/main" xmlns="" roundtripDataSignature="AMtx7mipZvLOQoUypxj+Hn+5ncSHbnOJMw==" r:id="rId34"/>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agan Petr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4C"/>
    <a:srgbClr val="008BAD"/>
    <a:srgbClr val="FDB61B"/>
    <a:srgbClr val="FCB6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8"/>
    <p:restoredTop sz="80138" autoAdjust="0"/>
  </p:normalViewPr>
  <p:slideViewPr>
    <p:cSldViewPr>
      <p:cViewPr varScale="1">
        <p:scale>
          <a:sx n="58" d="100"/>
          <a:sy n="58" d="100"/>
        </p:scale>
        <p:origin x="468" y="72"/>
      </p:cViewPr>
      <p:guideLst>
        <p:guide orient="horz" pos="2976"/>
        <p:guide pos="451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16590-0462-4988-BADB-0FEF1944729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95869FD-0C98-4DE1-9E0A-9C023D33555C}">
      <dgm:prSet/>
      <dgm:spPr/>
      <dgm:t>
        <a:bodyPr/>
        <a:lstStyle/>
        <a:p>
          <a:r>
            <a:rPr lang="en-US"/>
            <a:t>The number of international students attending US private high schools, primarily from Asia, has increased over the last five years</a:t>
          </a:r>
        </a:p>
      </dgm:t>
    </dgm:pt>
    <dgm:pt modelId="{C426B474-A8BB-4EF2-9029-EB91EBC51DBE}" type="parTrans" cxnId="{A118ECCF-7461-45D5-8F5F-3CA12F92A026}">
      <dgm:prSet/>
      <dgm:spPr/>
      <dgm:t>
        <a:bodyPr/>
        <a:lstStyle/>
        <a:p>
          <a:endParaRPr lang="en-US"/>
        </a:p>
      </dgm:t>
    </dgm:pt>
    <dgm:pt modelId="{31879C0D-83F2-43D8-9B2E-37A39EBA2791}" type="sibTrans" cxnId="{A118ECCF-7461-45D5-8F5F-3CA12F92A026}">
      <dgm:prSet/>
      <dgm:spPr/>
      <dgm:t>
        <a:bodyPr/>
        <a:lstStyle/>
        <a:p>
          <a:endParaRPr lang="en-US"/>
        </a:p>
      </dgm:t>
    </dgm:pt>
    <dgm:pt modelId="{62090BF4-C951-44F3-B05F-A772C5DF0870}">
      <dgm:prSet/>
      <dgm:spPr/>
      <dgm:t>
        <a:bodyPr/>
        <a:lstStyle/>
        <a:p>
          <a:r>
            <a:rPr lang="en-US"/>
            <a:t>Student acclimation, success and failure has not been fully researched from the perspective of school staff and sponsors of international students</a:t>
          </a:r>
        </a:p>
      </dgm:t>
    </dgm:pt>
    <dgm:pt modelId="{2E1A3896-236E-4E3D-88A8-016C56ACD355}" type="parTrans" cxnId="{F02ECD1C-E198-41C2-841E-56B04EE748D5}">
      <dgm:prSet/>
      <dgm:spPr/>
      <dgm:t>
        <a:bodyPr/>
        <a:lstStyle/>
        <a:p>
          <a:endParaRPr lang="en-US"/>
        </a:p>
      </dgm:t>
    </dgm:pt>
    <dgm:pt modelId="{B8BDEDF9-AA3B-4D31-AB54-3022DA49D554}" type="sibTrans" cxnId="{F02ECD1C-E198-41C2-841E-56B04EE748D5}">
      <dgm:prSet/>
      <dgm:spPr/>
      <dgm:t>
        <a:bodyPr/>
        <a:lstStyle/>
        <a:p>
          <a:endParaRPr lang="en-US"/>
        </a:p>
      </dgm:t>
    </dgm:pt>
    <dgm:pt modelId="{6CFC3413-FA92-410A-B02B-872778383154}">
      <dgm:prSet/>
      <dgm:spPr/>
      <dgm:t>
        <a:bodyPr/>
        <a:lstStyle/>
        <a:p>
          <a:r>
            <a:rPr lang="en-US"/>
            <a:t>The purpose of this study is to fully understand why some international students can acclimate to a new school and culture, where other students are not successful</a:t>
          </a:r>
        </a:p>
      </dgm:t>
    </dgm:pt>
    <dgm:pt modelId="{A444306A-45D3-4ECE-8AC5-7A2BDCDFA73F}" type="parTrans" cxnId="{FB0BF6D1-FC27-42BC-B186-9C6F2E1AA5B6}">
      <dgm:prSet/>
      <dgm:spPr/>
      <dgm:t>
        <a:bodyPr/>
        <a:lstStyle/>
        <a:p>
          <a:endParaRPr lang="en-US"/>
        </a:p>
      </dgm:t>
    </dgm:pt>
    <dgm:pt modelId="{D6F92A75-8321-4029-A326-A3EF4AD4A340}" type="sibTrans" cxnId="{FB0BF6D1-FC27-42BC-B186-9C6F2E1AA5B6}">
      <dgm:prSet/>
      <dgm:spPr/>
      <dgm:t>
        <a:bodyPr/>
        <a:lstStyle/>
        <a:p>
          <a:endParaRPr lang="en-US"/>
        </a:p>
      </dgm:t>
    </dgm:pt>
    <dgm:pt modelId="{7996CAEE-EDAB-4EC7-9757-1E156C86A7C1}" type="pres">
      <dgm:prSet presAssocID="{65316590-0462-4988-BADB-0FEF1944729C}" presName="hierChild1" presStyleCnt="0">
        <dgm:presLayoutVars>
          <dgm:chPref val="1"/>
          <dgm:dir/>
          <dgm:animOne val="branch"/>
          <dgm:animLvl val="lvl"/>
          <dgm:resizeHandles/>
        </dgm:presLayoutVars>
      </dgm:prSet>
      <dgm:spPr/>
    </dgm:pt>
    <dgm:pt modelId="{4EA31700-4376-472E-94E3-26B32EBF81E1}" type="pres">
      <dgm:prSet presAssocID="{A95869FD-0C98-4DE1-9E0A-9C023D33555C}" presName="hierRoot1" presStyleCnt="0"/>
      <dgm:spPr/>
    </dgm:pt>
    <dgm:pt modelId="{76484ED7-354C-466C-8FD3-1D0915BE53D5}" type="pres">
      <dgm:prSet presAssocID="{A95869FD-0C98-4DE1-9E0A-9C023D33555C}" presName="composite" presStyleCnt="0"/>
      <dgm:spPr/>
    </dgm:pt>
    <dgm:pt modelId="{7B99DF40-D3CA-4571-BE4C-FA133E684AD8}" type="pres">
      <dgm:prSet presAssocID="{A95869FD-0C98-4DE1-9E0A-9C023D33555C}" presName="background" presStyleLbl="node0" presStyleIdx="0" presStyleCnt="3"/>
      <dgm:spPr/>
    </dgm:pt>
    <dgm:pt modelId="{0E17D583-E7A8-4391-B713-1670CEB602DD}" type="pres">
      <dgm:prSet presAssocID="{A95869FD-0C98-4DE1-9E0A-9C023D33555C}" presName="text" presStyleLbl="fgAcc0" presStyleIdx="0" presStyleCnt="3">
        <dgm:presLayoutVars>
          <dgm:chPref val="3"/>
        </dgm:presLayoutVars>
      </dgm:prSet>
      <dgm:spPr/>
    </dgm:pt>
    <dgm:pt modelId="{FBEBE09E-3001-4C15-BFF2-83B22FF7383A}" type="pres">
      <dgm:prSet presAssocID="{A95869FD-0C98-4DE1-9E0A-9C023D33555C}" presName="hierChild2" presStyleCnt="0"/>
      <dgm:spPr/>
    </dgm:pt>
    <dgm:pt modelId="{BFF52BDA-2156-4D1B-987A-43DAABFE4427}" type="pres">
      <dgm:prSet presAssocID="{62090BF4-C951-44F3-B05F-A772C5DF0870}" presName="hierRoot1" presStyleCnt="0"/>
      <dgm:spPr/>
    </dgm:pt>
    <dgm:pt modelId="{3C5EC9DE-80F0-47E5-9C3A-6F41ECEC085A}" type="pres">
      <dgm:prSet presAssocID="{62090BF4-C951-44F3-B05F-A772C5DF0870}" presName="composite" presStyleCnt="0"/>
      <dgm:spPr/>
    </dgm:pt>
    <dgm:pt modelId="{F6DA4C4A-9EDC-472F-96A9-AEBDE682B5DB}" type="pres">
      <dgm:prSet presAssocID="{62090BF4-C951-44F3-B05F-A772C5DF0870}" presName="background" presStyleLbl="node0" presStyleIdx="1" presStyleCnt="3"/>
      <dgm:spPr/>
    </dgm:pt>
    <dgm:pt modelId="{426B5AC8-EFCD-484C-B234-B728062669A2}" type="pres">
      <dgm:prSet presAssocID="{62090BF4-C951-44F3-B05F-A772C5DF0870}" presName="text" presStyleLbl="fgAcc0" presStyleIdx="1" presStyleCnt="3">
        <dgm:presLayoutVars>
          <dgm:chPref val="3"/>
        </dgm:presLayoutVars>
      </dgm:prSet>
      <dgm:spPr/>
    </dgm:pt>
    <dgm:pt modelId="{160391BB-8064-4FBF-A96F-D4425AF109C9}" type="pres">
      <dgm:prSet presAssocID="{62090BF4-C951-44F3-B05F-A772C5DF0870}" presName="hierChild2" presStyleCnt="0"/>
      <dgm:spPr/>
    </dgm:pt>
    <dgm:pt modelId="{A66F2AC7-CA4E-404B-AB64-6B17C67C436E}" type="pres">
      <dgm:prSet presAssocID="{6CFC3413-FA92-410A-B02B-872778383154}" presName="hierRoot1" presStyleCnt="0"/>
      <dgm:spPr/>
    </dgm:pt>
    <dgm:pt modelId="{FDC49BF5-34D4-4BF6-BB20-80E5C5FA951F}" type="pres">
      <dgm:prSet presAssocID="{6CFC3413-FA92-410A-B02B-872778383154}" presName="composite" presStyleCnt="0"/>
      <dgm:spPr/>
    </dgm:pt>
    <dgm:pt modelId="{71566C77-A733-4CF4-AAB9-28E1D01998C5}" type="pres">
      <dgm:prSet presAssocID="{6CFC3413-FA92-410A-B02B-872778383154}" presName="background" presStyleLbl="node0" presStyleIdx="2" presStyleCnt="3"/>
      <dgm:spPr/>
    </dgm:pt>
    <dgm:pt modelId="{86F4130E-1B37-494B-9A89-AA12EA07DA0B}" type="pres">
      <dgm:prSet presAssocID="{6CFC3413-FA92-410A-B02B-872778383154}" presName="text" presStyleLbl="fgAcc0" presStyleIdx="2" presStyleCnt="3">
        <dgm:presLayoutVars>
          <dgm:chPref val="3"/>
        </dgm:presLayoutVars>
      </dgm:prSet>
      <dgm:spPr/>
    </dgm:pt>
    <dgm:pt modelId="{19A7932C-1161-4931-A9C6-41EA58052A6E}" type="pres">
      <dgm:prSet presAssocID="{6CFC3413-FA92-410A-B02B-872778383154}" presName="hierChild2" presStyleCnt="0"/>
      <dgm:spPr/>
    </dgm:pt>
  </dgm:ptLst>
  <dgm:cxnLst>
    <dgm:cxn modelId="{DC4E9611-1EDF-495C-9A85-6D0633A0C017}" type="presOf" srcId="{62090BF4-C951-44F3-B05F-A772C5DF0870}" destId="{426B5AC8-EFCD-484C-B234-B728062669A2}" srcOrd="0" destOrd="0" presId="urn:microsoft.com/office/officeart/2005/8/layout/hierarchy1"/>
    <dgm:cxn modelId="{F02ECD1C-E198-41C2-841E-56B04EE748D5}" srcId="{65316590-0462-4988-BADB-0FEF1944729C}" destId="{62090BF4-C951-44F3-B05F-A772C5DF0870}" srcOrd="1" destOrd="0" parTransId="{2E1A3896-236E-4E3D-88A8-016C56ACD355}" sibTransId="{B8BDEDF9-AA3B-4D31-AB54-3022DA49D554}"/>
    <dgm:cxn modelId="{93871368-4834-4326-9011-2D3EE93EE295}" type="presOf" srcId="{A95869FD-0C98-4DE1-9E0A-9C023D33555C}" destId="{0E17D583-E7A8-4391-B713-1670CEB602DD}" srcOrd="0" destOrd="0" presId="urn:microsoft.com/office/officeart/2005/8/layout/hierarchy1"/>
    <dgm:cxn modelId="{436331A2-5C4D-429A-8C9A-16021BDF17FE}" type="presOf" srcId="{6CFC3413-FA92-410A-B02B-872778383154}" destId="{86F4130E-1B37-494B-9A89-AA12EA07DA0B}" srcOrd="0" destOrd="0" presId="urn:microsoft.com/office/officeart/2005/8/layout/hierarchy1"/>
    <dgm:cxn modelId="{A118ECCF-7461-45D5-8F5F-3CA12F92A026}" srcId="{65316590-0462-4988-BADB-0FEF1944729C}" destId="{A95869FD-0C98-4DE1-9E0A-9C023D33555C}" srcOrd="0" destOrd="0" parTransId="{C426B474-A8BB-4EF2-9029-EB91EBC51DBE}" sibTransId="{31879C0D-83F2-43D8-9B2E-37A39EBA2791}"/>
    <dgm:cxn modelId="{FB0BF6D1-FC27-42BC-B186-9C6F2E1AA5B6}" srcId="{65316590-0462-4988-BADB-0FEF1944729C}" destId="{6CFC3413-FA92-410A-B02B-872778383154}" srcOrd="2" destOrd="0" parTransId="{A444306A-45D3-4ECE-8AC5-7A2BDCDFA73F}" sibTransId="{D6F92A75-8321-4029-A326-A3EF4AD4A340}"/>
    <dgm:cxn modelId="{F6B7D7D8-D1D4-4A73-A15C-C3AD7D92C2B1}" type="presOf" srcId="{65316590-0462-4988-BADB-0FEF1944729C}" destId="{7996CAEE-EDAB-4EC7-9757-1E156C86A7C1}" srcOrd="0" destOrd="0" presId="urn:microsoft.com/office/officeart/2005/8/layout/hierarchy1"/>
    <dgm:cxn modelId="{52952801-D463-43CE-B260-860A9CCC86F2}" type="presParOf" srcId="{7996CAEE-EDAB-4EC7-9757-1E156C86A7C1}" destId="{4EA31700-4376-472E-94E3-26B32EBF81E1}" srcOrd="0" destOrd="0" presId="urn:microsoft.com/office/officeart/2005/8/layout/hierarchy1"/>
    <dgm:cxn modelId="{AF843C5E-60F9-4AA0-AC10-3154A183984B}" type="presParOf" srcId="{4EA31700-4376-472E-94E3-26B32EBF81E1}" destId="{76484ED7-354C-466C-8FD3-1D0915BE53D5}" srcOrd="0" destOrd="0" presId="urn:microsoft.com/office/officeart/2005/8/layout/hierarchy1"/>
    <dgm:cxn modelId="{33CA4331-98DF-435D-97F8-9DC745E8D49F}" type="presParOf" srcId="{76484ED7-354C-466C-8FD3-1D0915BE53D5}" destId="{7B99DF40-D3CA-4571-BE4C-FA133E684AD8}" srcOrd="0" destOrd="0" presId="urn:microsoft.com/office/officeart/2005/8/layout/hierarchy1"/>
    <dgm:cxn modelId="{BA0164EF-D556-449A-9E3A-445923AF6FBE}" type="presParOf" srcId="{76484ED7-354C-466C-8FD3-1D0915BE53D5}" destId="{0E17D583-E7A8-4391-B713-1670CEB602DD}" srcOrd="1" destOrd="0" presId="urn:microsoft.com/office/officeart/2005/8/layout/hierarchy1"/>
    <dgm:cxn modelId="{942A0DEB-6AE7-4DA6-877B-F0ADF666F327}" type="presParOf" srcId="{4EA31700-4376-472E-94E3-26B32EBF81E1}" destId="{FBEBE09E-3001-4C15-BFF2-83B22FF7383A}" srcOrd="1" destOrd="0" presId="urn:microsoft.com/office/officeart/2005/8/layout/hierarchy1"/>
    <dgm:cxn modelId="{23F0FDB9-727B-4AE4-AD27-F2A640F164A4}" type="presParOf" srcId="{7996CAEE-EDAB-4EC7-9757-1E156C86A7C1}" destId="{BFF52BDA-2156-4D1B-987A-43DAABFE4427}" srcOrd="1" destOrd="0" presId="urn:microsoft.com/office/officeart/2005/8/layout/hierarchy1"/>
    <dgm:cxn modelId="{192EF873-B1BE-490E-B764-76EB8B50BBB2}" type="presParOf" srcId="{BFF52BDA-2156-4D1B-987A-43DAABFE4427}" destId="{3C5EC9DE-80F0-47E5-9C3A-6F41ECEC085A}" srcOrd="0" destOrd="0" presId="urn:microsoft.com/office/officeart/2005/8/layout/hierarchy1"/>
    <dgm:cxn modelId="{D989A572-00E3-4C56-AD8C-72604A88CB9C}" type="presParOf" srcId="{3C5EC9DE-80F0-47E5-9C3A-6F41ECEC085A}" destId="{F6DA4C4A-9EDC-472F-96A9-AEBDE682B5DB}" srcOrd="0" destOrd="0" presId="urn:microsoft.com/office/officeart/2005/8/layout/hierarchy1"/>
    <dgm:cxn modelId="{24D4FF61-51F7-4AE2-A0BC-9C8439804C82}" type="presParOf" srcId="{3C5EC9DE-80F0-47E5-9C3A-6F41ECEC085A}" destId="{426B5AC8-EFCD-484C-B234-B728062669A2}" srcOrd="1" destOrd="0" presId="urn:microsoft.com/office/officeart/2005/8/layout/hierarchy1"/>
    <dgm:cxn modelId="{99960BD6-6947-4371-A7CC-A11E7FE208DC}" type="presParOf" srcId="{BFF52BDA-2156-4D1B-987A-43DAABFE4427}" destId="{160391BB-8064-4FBF-A96F-D4425AF109C9}" srcOrd="1" destOrd="0" presId="urn:microsoft.com/office/officeart/2005/8/layout/hierarchy1"/>
    <dgm:cxn modelId="{D74B6E81-6BBB-4C94-8813-49B2BC355635}" type="presParOf" srcId="{7996CAEE-EDAB-4EC7-9757-1E156C86A7C1}" destId="{A66F2AC7-CA4E-404B-AB64-6B17C67C436E}" srcOrd="2" destOrd="0" presId="urn:microsoft.com/office/officeart/2005/8/layout/hierarchy1"/>
    <dgm:cxn modelId="{C2772AE0-E3B2-40AE-ADB6-F13C61BEA384}" type="presParOf" srcId="{A66F2AC7-CA4E-404B-AB64-6B17C67C436E}" destId="{FDC49BF5-34D4-4BF6-BB20-80E5C5FA951F}" srcOrd="0" destOrd="0" presId="urn:microsoft.com/office/officeart/2005/8/layout/hierarchy1"/>
    <dgm:cxn modelId="{3C06E52A-C71F-4C2E-819F-6D51A0F68A5D}" type="presParOf" srcId="{FDC49BF5-34D4-4BF6-BB20-80E5C5FA951F}" destId="{71566C77-A733-4CF4-AAB9-28E1D01998C5}" srcOrd="0" destOrd="0" presId="urn:microsoft.com/office/officeart/2005/8/layout/hierarchy1"/>
    <dgm:cxn modelId="{24571604-D603-4450-83B8-BF85A5C44485}" type="presParOf" srcId="{FDC49BF5-34D4-4BF6-BB20-80E5C5FA951F}" destId="{86F4130E-1B37-494B-9A89-AA12EA07DA0B}" srcOrd="1" destOrd="0" presId="urn:microsoft.com/office/officeart/2005/8/layout/hierarchy1"/>
    <dgm:cxn modelId="{1B3B5E60-02FE-4EBF-9A39-2DC48FF9E414}" type="presParOf" srcId="{A66F2AC7-CA4E-404B-AB64-6B17C67C436E}" destId="{19A7932C-1161-4931-A9C6-41EA58052A6E}"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9819FE-6220-4E2B-A48C-7FC1D41CBA69}"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B55F3944-8A38-40BF-98B8-9798861404E7}">
      <dgm:prSet/>
      <dgm:spPr/>
      <dgm:t>
        <a:bodyPr/>
        <a:lstStyle/>
        <a:p>
          <a:r>
            <a:rPr lang="en-US" dirty="0"/>
            <a:t>Collaboration &amp; Team Success</a:t>
          </a:r>
        </a:p>
      </dgm:t>
    </dgm:pt>
    <dgm:pt modelId="{D6838C9D-902C-4A90-95E4-CE9A0B2F59EB}" type="parTrans" cxnId="{32DF2EC5-97FD-44F6-B40B-BC8A6836F970}">
      <dgm:prSet/>
      <dgm:spPr/>
      <dgm:t>
        <a:bodyPr/>
        <a:lstStyle/>
        <a:p>
          <a:endParaRPr lang="en-US"/>
        </a:p>
      </dgm:t>
    </dgm:pt>
    <dgm:pt modelId="{ED738828-1664-44E9-928A-20B4110A9850}" type="sibTrans" cxnId="{32DF2EC5-97FD-44F6-B40B-BC8A6836F970}">
      <dgm:prSet/>
      <dgm:spPr/>
      <dgm:t>
        <a:bodyPr/>
        <a:lstStyle/>
        <a:p>
          <a:endParaRPr lang="en-US"/>
        </a:p>
      </dgm:t>
    </dgm:pt>
    <dgm:pt modelId="{4EBAC7AA-1C23-4429-A788-62402A11BA4F}">
      <dgm:prSet/>
      <dgm:spPr/>
      <dgm:t>
        <a:bodyPr/>
        <a:lstStyle/>
        <a:p>
          <a:r>
            <a:rPr lang="en-US" dirty="0"/>
            <a:t>Support &amp; Social Connections</a:t>
          </a:r>
        </a:p>
      </dgm:t>
    </dgm:pt>
    <dgm:pt modelId="{95665569-4E16-476E-85E6-07F455387370}" type="parTrans" cxnId="{DD21228A-1C78-4727-8B65-6D3EF2B19152}">
      <dgm:prSet/>
      <dgm:spPr/>
      <dgm:t>
        <a:bodyPr/>
        <a:lstStyle/>
        <a:p>
          <a:endParaRPr lang="en-US"/>
        </a:p>
      </dgm:t>
    </dgm:pt>
    <dgm:pt modelId="{208A9745-B4A6-4F18-A8AC-0FCE5561BEFE}" type="sibTrans" cxnId="{DD21228A-1C78-4727-8B65-6D3EF2B19152}">
      <dgm:prSet/>
      <dgm:spPr/>
      <dgm:t>
        <a:bodyPr/>
        <a:lstStyle/>
        <a:p>
          <a:endParaRPr lang="en-US"/>
        </a:p>
      </dgm:t>
    </dgm:pt>
    <dgm:pt modelId="{38FAE4C9-FBDA-4CCB-B304-EE8A646A916A}">
      <dgm:prSet/>
      <dgm:spPr/>
      <dgm:t>
        <a:bodyPr/>
        <a:lstStyle/>
        <a:p>
          <a:r>
            <a:rPr lang="en-US" dirty="0"/>
            <a:t>True Intention &amp; Motivation </a:t>
          </a:r>
        </a:p>
      </dgm:t>
    </dgm:pt>
    <dgm:pt modelId="{F6617344-7AFD-4C65-BBF3-FF22B4A2B541}" type="parTrans" cxnId="{B8A0FDC9-4033-4BFD-9B58-96433A39A542}">
      <dgm:prSet/>
      <dgm:spPr/>
      <dgm:t>
        <a:bodyPr/>
        <a:lstStyle/>
        <a:p>
          <a:endParaRPr lang="en-US"/>
        </a:p>
      </dgm:t>
    </dgm:pt>
    <dgm:pt modelId="{DD78A927-08D1-46A5-8A0A-045512788B50}" type="sibTrans" cxnId="{B8A0FDC9-4033-4BFD-9B58-96433A39A542}">
      <dgm:prSet/>
      <dgm:spPr/>
      <dgm:t>
        <a:bodyPr/>
        <a:lstStyle/>
        <a:p>
          <a:endParaRPr lang="en-US"/>
        </a:p>
      </dgm:t>
    </dgm:pt>
    <dgm:pt modelId="{5FE1461C-6A56-4220-B0B6-7050AC120206}">
      <dgm:prSet/>
      <dgm:spPr/>
      <dgm:t>
        <a:bodyPr/>
        <a:lstStyle/>
        <a:p>
          <a:r>
            <a:rPr lang="en-US"/>
            <a:t>Level of English</a:t>
          </a:r>
        </a:p>
      </dgm:t>
    </dgm:pt>
    <dgm:pt modelId="{77F359C4-C606-49D8-9D29-A325C30374C9}" type="parTrans" cxnId="{A27669BA-B19B-482C-9AD9-476F4902746B}">
      <dgm:prSet/>
      <dgm:spPr/>
      <dgm:t>
        <a:bodyPr/>
        <a:lstStyle/>
        <a:p>
          <a:endParaRPr lang="en-US"/>
        </a:p>
      </dgm:t>
    </dgm:pt>
    <dgm:pt modelId="{A51CCE82-9775-48B3-9812-446EFAB980A7}" type="sibTrans" cxnId="{A27669BA-B19B-482C-9AD9-476F4902746B}">
      <dgm:prSet/>
      <dgm:spPr/>
      <dgm:t>
        <a:bodyPr/>
        <a:lstStyle/>
        <a:p>
          <a:endParaRPr lang="en-US"/>
        </a:p>
      </dgm:t>
    </dgm:pt>
    <dgm:pt modelId="{AEB3A45A-6788-4531-A737-6572D8AA6A53}" type="pres">
      <dgm:prSet presAssocID="{B79819FE-6220-4E2B-A48C-7FC1D41CBA69}" presName="linear" presStyleCnt="0">
        <dgm:presLayoutVars>
          <dgm:animLvl val="lvl"/>
          <dgm:resizeHandles val="exact"/>
        </dgm:presLayoutVars>
      </dgm:prSet>
      <dgm:spPr/>
    </dgm:pt>
    <dgm:pt modelId="{F08C74D8-6EDD-4BB9-AFD1-0E0B319BE316}" type="pres">
      <dgm:prSet presAssocID="{B55F3944-8A38-40BF-98B8-9798861404E7}" presName="parentText" presStyleLbl="node1" presStyleIdx="0" presStyleCnt="4">
        <dgm:presLayoutVars>
          <dgm:chMax val="0"/>
          <dgm:bulletEnabled val="1"/>
        </dgm:presLayoutVars>
      </dgm:prSet>
      <dgm:spPr/>
    </dgm:pt>
    <dgm:pt modelId="{D5A9D332-663B-4689-AF7E-8F9CC2335465}" type="pres">
      <dgm:prSet presAssocID="{ED738828-1664-44E9-928A-20B4110A9850}" presName="spacer" presStyleCnt="0"/>
      <dgm:spPr/>
    </dgm:pt>
    <dgm:pt modelId="{A33E07A8-B7A9-4018-B3D7-89451554BC5A}" type="pres">
      <dgm:prSet presAssocID="{4EBAC7AA-1C23-4429-A788-62402A11BA4F}" presName="parentText" presStyleLbl="node1" presStyleIdx="1" presStyleCnt="4">
        <dgm:presLayoutVars>
          <dgm:chMax val="0"/>
          <dgm:bulletEnabled val="1"/>
        </dgm:presLayoutVars>
      </dgm:prSet>
      <dgm:spPr/>
    </dgm:pt>
    <dgm:pt modelId="{3969B60D-7BDA-4325-A309-77088373E491}" type="pres">
      <dgm:prSet presAssocID="{208A9745-B4A6-4F18-A8AC-0FCE5561BEFE}" presName="spacer" presStyleCnt="0"/>
      <dgm:spPr/>
    </dgm:pt>
    <dgm:pt modelId="{D41481EE-A54B-4D7D-BC62-EFA387D992FC}" type="pres">
      <dgm:prSet presAssocID="{38FAE4C9-FBDA-4CCB-B304-EE8A646A916A}" presName="parentText" presStyleLbl="node1" presStyleIdx="2" presStyleCnt="4">
        <dgm:presLayoutVars>
          <dgm:chMax val="0"/>
          <dgm:bulletEnabled val="1"/>
        </dgm:presLayoutVars>
      </dgm:prSet>
      <dgm:spPr/>
    </dgm:pt>
    <dgm:pt modelId="{FDA70BD5-47C8-406A-9EE3-F5D2254EFE33}" type="pres">
      <dgm:prSet presAssocID="{DD78A927-08D1-46A5-8A0A-045512788B50}" presName="spacer" presStyleCnt="0"/>
      <dgm:spPr/>
    </dgm:pt>
    <dgm:pt modelId="{FAE26D92-FB20-4261-97A4-4C7C9F8FEEE6}" type="pres">
      <dgm:prSet presAssocID="{5FE1461C-6A56-4220-B0B6-7050AC120206}" presName="parentText" presStyleLbl="node1" presStyleIdx="3" presStyleCnt="4">
        <dgm:presLayoutVars>
          <dgm:chMax val="0"/>
          <dgm:bulletEnabled val="1"/>
        </dgm:presLayoutVars>
      </dgm:prSet>
      <dgm:spPr/>
    </dgm:pt>
  </dgm:ptLst>
  <dgm:cxnLst>
    <dgm:cxn modelId="{80A3C15C-1073-4EEF-BB17-0153F743AB33}" type="presOf" srcId="{5FE1461C-6A56-4220-B0B6-7050AC120206}" destId="{FAE26D92-FB20-4261-97A4-4C7C9F8FEEE6}" srcOrd="0" destOrd="0" presId="urn:microsoft.com/office/officeart/2005/8/layout/vList2"/>
    <dgm:cxn modelId="{DD21228A-1C78-4727-8B65-6D3EF2B19152}" srcId="{B79819FE-6220-4E2B-A48C-7FC1D41CBA69}" destId="{4EBAC7AA-1C23-4429-A788-62402A11BA4F}" srcOrd="1" destOrd="0" parTransId="{95665569-4E16-476E-85E6-07F455387370}" sibTransId="{208A9745-B4A6-4F18-A8AC-0FCE5561BEFE}"/>
    <dgm:cxn modelId="{40F12AA4-0A1C-4589-8C8D-1359CA5232CE}" type="presOf" srcId="{38FAE4C9-FBDA-4CCB-B304-EE8A646A916A}" destId="{D41481EE-A54B-4D7D-BC62-EFA387D992FC}" srcOrd="0" destOrd="0" presId="urn:microsoft.com/office/officeart/2005/8/layout/vList2"/>
    <dgm:cxn modelId="{FF34FDAA-D6AB-41AF-B72C-F8F09E8F8CED}" type="presOf" srcId="{4EBAC7AA-1C23-4429-A788-62402A11BA4F}" destId="{A33E07A8-B7A9-4018-B3D7-89451554BC5A}" srcOrd="0" destOrd="0" presId="urn:microsoft.com/office/officeart/2005/8/layout/vList2"/>
    <dgm:cxn modelId="{A27669BA-B19B-482C-9AD9-476F4902746B}" srcId="{B79819FE-6220-4E2B-A48C-7FC1D41CBA69}" destId="{5FE1461C-6A56-4220-B0B6-7050AC120206}" srcOrd="3" destOrd="0" parTransId="{77F359C4-C606-49D8-9D29-A325C30374C9}" sibTransId="{A51CCE82-9775-48B3-9812-446EFAB980A7}"/>
    <dgm:cxn modelId="{EC5DC1BB-5763-47AF-B6B8-0A95ADAA1DA7}" type="presOf" srcId="{B55F3944-8A38-40BF-98B8-9798861404E7}" destId="{F08C74D8-6EDD-4BB9-AFD1-0E0B319BE316}" srcOrd="0" destOrd="0" presId="urn:microsoft.com/office/officeart/2005/8/layout/vList2"/>
    <dgm:cxn modelId="{32DF2EC5-97FD-44F6-B40B-BC8A6836F970}" srcId="{B79819FE-6220-4E2B-A48C-7FC1D41CBA69}" destId="{B55F3944-8A38-40BF-98B8-9798861404E7}" srcOrd="0" destOrd="0" parTransId="{D6838C9D-902C-4A90-95E4-CE9A0B2F59EB}" sibTransId="{ED738828-1664-44E9-928A-20B4110A9850}"/>
    <dgm:cxn modelId="{B8A0FDC9-4033-4BFD-9B58-96433A39A542}" srcId="{B79819FE-6220-4E2B-A48C-7FC1D41CBA69}" destId="{38FAE4C9-FBDA-4CCB-B304-EE8A646A916A}" srcOrd="2" destOrd="0" parTransId="{F6617344-7AFD-4C65-BBF3-FF22B4A2B541}" sibTransId="{DD78A927-08D1-46A5-8A0A-045512788B50}"/>
    <dgm:cxn modelId="{B213DCFA-129D-4CC5-8655-4296AC4EEF54}" type="presOf" srcId="{B79819FE-6220-4E2B-A48C-7FC1D41CBA69}" destId="{AEB3A45A-6788-4531-A737-6572D8AA6A53}" srcOrd="0" destOrd="0" presId="urn:microsoft.com/office/officeart/2005/8/layout/vList2"/>
    <dgm:cxn modelId="{C9B5E4BC-93A9-44F7-970C-F56410A56B80}" type="presParOf" srcId="{AEB3A45A-6788-4531-A737-6572D8AA6A53}" destId="{F08C74D8-6EDD-4BB9-AFD1-0E0B319BE316}" srcOrd="0" destOrd="0" presId="urn:microsoft.com/office/officeart/2005/8/layout/vList2"/>
    <dgm:cxn modelId="{E88BEBF7-254D-4F65-899A-B4698E419A6C}" type="presParOf" srcId="{AEB3A45A-6788-4531-A737-6572D8AA6A53}" destId="{D5A9D332-663B-4689-AF7E-8F9CC2335465}" srcOrd="1" destOrd="0" presId="urn:microsoft.com/office/officeart/2005/8/layout/vList2"/>
    <dgm:cxn modelId="{EF13E4BA-D455-4D80-8689-0A92C55BFB9B}" type="presParOf" srcId="{AEB3A45A-6788-4531-A737-6572D8AA6A53}" destId="{A33E07A8-B7A9-4018-B3D7-89451554BC5A}" srcOrd="2" destOrd="0" presId="urn:microsoft.com/office/officeart/2005/8/layout/vList2"/>
    <dgm:cxn modelId="{0326578C-880E-47DD-A092-14C10E429B38}" type="presParOf" srcId="{AEB3A45A-6788-4531-A737-6572D8AA6A53}" destId="{3969B60D-7BDA-4325-A309-77088373E491}" srcOrd="3" destOrd="0" presId="urn:microsoft.com/office/officeart/2005/8/layout/vList2"/>
    <dgm:cxn modelId="{090934CF-4D59-4A2F-AA61-AC1D708A0B2B}" type="presParOf" srcId="{AEB3A45A-6788-4531-A737-6572D8AA6A53}" destId="{D41481EE-A54B-4D7D-BC62-EFA387D992FC}" srcOrd="4" destOrd="0" presId="urn:microsoft.com/office/officeart/2005/8/layout/vList2"/>
    <dgm:cxn modelId="{E7F1931E-041A-4AEF-AD9A-EE4191C5FB74}" type="presParOf" srcId="{AEB3A45A-6788-4531-A737-6572D8AA6A53}" destId="{FDA70BD5-47C8-406A-9EE3-F5D2254EFE33}" srcOrd="5" destOrd="0" presId="urn:microsoft.com/office/officeart/2005/8/layout/vList2"/>
    <dgm:cxn modelId="{C56572B1-BACE-4786-8BD9-6CDE8D4DA5B5}" type="presParOf" srcId="{AEB3A45A-6788-4531-A737-6572D8AA6A53}" destId="{FAE26D92-FB20-4261-97A4-4C7C9F8FEEE6}"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9DF40-D3CA-4571-BE4C-FA133E684AD8}">
      <dsp:nvSpPr>
        <dsp:cNvPr id="0" name=""/>
        <dsp:cNvSpPr/>
      </dsp:nvSpPr>
      <dsp:spPr>
        <a:xfrm>
          <a:off x="0" y="605123"/>
          <a:ext cx="2978943" cy="18916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7D583-E7A8-4391-B713-1670CEB602DD}">
      <dsp:nvSpPr>
        <dsp:cNvPr id="0" name=""/>
        <dsp:cNvSpPr/>
      </dsp:nvSpPr>
      <dsp:spPr>
        <a:xfrm>
          <a:off x="330993" y="919567"/>
          <a:ext cx="2978943" cy="18916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 number of international students attending US private high schools, primarily from Asia, has increased over the last five years</a:t>
          </a:r>
        </a:p>
      </dsp:txBody>
      <dsp:txXfrm>
        <a:off x="386397" y="974971"/>
        <a:ext cx="2868135" cy="1780821"/>
      </dsp:txXfrm>
    </dsp:sp>
    <dsp:sp modelId="{F6DA4C4A-9EDC-472F-96A9-AEBDE682B5DB}">
      <dsp:nvSpPr>
        <dsp:cNvPr id="0" name=""/>
        <dsp:cNvSpPr/>
      </dsp:nvSpPr>
      <dsp:spPr>
        <a:xfrm>
          <a:off x="3640931" y="605123"/>
          <a:ext cx="2978943" cy="18916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6B5AC8-EFCD-484C-B234-B728062669A2}">
      <dsp:nvSpPr>
        <dsp:cNvPr id="0" name=""/>
        <dsp:cNvSpPr/>
      </dsp:nvSpPr>
      <dsp:spPr>
        <a:xfrm>
          <a:off x="3971924" y="919567"/>
          <a:ext cx="2978943" cy="18916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Student acclimation, success and failure has not been fully researched from the perspective of school staff and sponsors of international students</a:t>
          </a:r>
        </a:p>
      </dsp:txBody>
      <dsp:txXfrm>
        <a:off x="4027328" y="974971"/>
        <a:ext cx="2868135" cy="1780821"/>
      </dsp:txXfrm>
    </dsp:sp>
    <dsp:sp modelId="{71566C77-A733-4CF4-AAB9-28E1D01998C5}">
      <dsp:nvSpPr>
        <dsp:cNvPr id="0" name=""/>
        <dsp:cNvSpPr/>
      </dsp:nvSpPr>
      <dsp:spPr>
        <a:xfrm>
          <a:off x="7281862" y="605123"/>
          <a:ext cx="2978943" cy="18916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F4130E-1B37-494B-9A89-AA12EA07DA0B}">
      <dsp:nvSpPr>
        <dsp:cNvPr id="0" name=""/>
        <dsp:cNvSpPr/>
      </dsp:nvSpPr>
      <dsp:spPr>
        <a:xfrm>
          <a:off x="7612856" y="919567"/>
          <a:ext cx="2978943" cy="18916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The purpose of this study is to fully understand why some international students can acclimate to a new school and culture, where other students are not successful</a:t>
          </a:r>
        </a:p>
      </dsp:txBody>
      <dsp:txXfrm>
        <a:off x="7668260" y="974971"/>
        <a:ext cx="2868135" cy="1780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C74D8-6EDD-4BB9-AFD1-0E0B319BE316}">
      <dsp:nvSpPr>
        <dsp:cNvPr id="0" name=""/>
        <dsp:cNvSpPr/>
      </dsp:nvSpPr>
      <dsp:spPr>
        <a:xfrm>
          <a:off x="0" y="4065"/>
          <a:ext cx="6620505" cy="8634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Collaboration &amp; Team Success</a:t>
          </a:r>
        </a:p>
      </dsp:txBody>
      <dsp:txXfrm>
        <a:off x="42151" y="46216"/>
        <a:ext cx="6536203" cy="779158"/>
      </dsp:txXfrm>
    </dsp:sp>
    <dsp:sp modelId="{A33E07A8-B7A9-4018-B3D7-89451554BC5A}">
      <dsp:nvSpPr>
        <dsp:cNvPr id="0" name=""/>
        <dsp:cNvSpPr/>
      </dsp:nvSpPr>
      <dsp:spPr>
        <a:xfrm>
          <a:off x="0" y="971205"/>
          <a:ext cx="6620505" cy="863460"/>
        </a:xfrm>
        <a:prstGeom prst="roundRect">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Support &amp; Social Connections</a:t>
          </a:r>
        </a:p>
      </dsp:txBody>
      <dsp:txXfrm>
        <a:off x="42151" y="1013356"/>
        <a:ext cx="6536203" cy="779158"/>
      </dsp:txXfrm>
    </dsp:sp>
    <dsp:sp modelId="{D41481EE-A54B-4D7D-BC62-EFA387D992FC}">
      <dsp:nvSpPr>
        <dsp:cNvPr id="0" name=""/>
        <dsp:cNvSpPr/>
      </dsp:nvSpPr>
      <dsp:spPr>
        <a:xfrm>
          <a:off x="0" y="1938345"/>
          <a:ext cx="6620505" cy="863460"/>
        </a:xfrm>
        <a:prstGeom prst="roundRect">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True Intention &amp; Motivation </a:t>
          </a:r>
        </a:p>
      </dsp:txBody>
      <dsp:txXfrm>
        <a:off x="42151" y="1980496"/>
        <a:ext cx="6536203" cy="779158"/>
      </dsp:txXfrm>
    </dsp:sp>
    <dsp:sp modelId="{FAE26D92-FB20-4261-97A4-4C7C9F8FEEE6}">
      <dsp:nvSpPr>
        <dsp:cNvPr id="0" name=""/>
        <dsp:cNvSpPr/>
      </dsp:nvSpPr>
      <dsp:spPr>
        <a:xfrm>
          <a:off x="0" y="2905485"/>
          <a:ext cx="6620505" cy="86346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t>Level of English</a:t>
          </a:r>
        </a:p>
      </dsp:txBody>
      <dsp:txXfrm>
        <a:off x="42151" y="2947636"/>
        <a:ext cx="6536203" cy="7791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7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317691" y="0"/>
            <a:ext cx="4068339" cy="356768"/>
          </a:xfrm>
          <a:prstGeom prst="rect">
            <a:avLst/>
          </a:prstGeom>
        </p:spPr>
        <p:txBody>
          <a:bodyPr vert="horz" lIns="91440" tIns="45720" rIns="91440" bIns="45720" rtlCol="0"/>
          <a:lstStyle>
            <a:lvl1pPr algn="r">
              <a:defRPr sz="1200"/>
            </a:lvl1pPr>
          </a:lstStyle>
          <a:p>
            <a:fld id="{64AC6143-E278-6B42-BAC5-59DC821C4383}" type="datetimeFigureOut">
              <a:rPr lang="en-US" smtClean="0"/>
              <a:t>12/31/2020</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8848" y="3418067"/>
            <a:ext cx="7510780" cy="279659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5708"/>
            <a:ext cx="4068339" cy="3567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317691" y="6745708"/>
            <a:ext cx="4068339" cy="356767"/>
          </a:xfrm>
          <a:prstGeom prst="rect">
            <a:avLst/>
          </a:prstGeom>
        </p:spPr>
        <p:txBody>
          <a:bodyPr vert="horz" lIns="91440" tIns="45720" rIns="91440" bIns="45720" rtlCol="0" anchor="b"/>
          <a:lstStyle>
            <a:lvl1pPr algn="r">
              <a:defRPr sz="1200"/>
            </a:lvl1pPr>
          </a:lstStyle>
          <a:p>
            <a:fld id="{6D986E90-9DEB-B347-9F7E-7E38E09574CA}" type="slidenum">
              <a:rPr lang="en-US" smtClean="0"/>
              <a:t>‹#›</a:t>
            </a:fld>
            <a:endParaRPr lang="en-US"/>
          </a:p>
        </p:txBody>
      </p:sp>
    </p:spTree>
    <p:extLst>
      <p:ext uri="{BB962C8B-B14F-4D97-AF65-F5344CB8AC3E}">
        <p14:creationId xmlns:p14="http://schemas.microsoft.com/office/powerpoint/2010/main" val="4101766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986E90-9DEB-B347-9F7E-7E38E09574CA}" type="slidenum">
              <a:rPr lang="en-US" smtClean="0"/>
              <a:t>1</a:t>
            </a:fld>
            <a:endParaRPr lang="en-US"/>
          </a:p>
        </p:txBody>
      </p:sp>
    </p:spTree>
    <p:extLst>
      <p:ext uri="{BB962C8B-B14F-4D97-AF65-F5344CB8AC3E}">
        <p14:creationId xmlns:p14="http://schemas.microsoft.com/office/powerpoint/2010/main" val="62513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86E90-9DEB-B347-9F7E-7E38E09574CA}" type="slidenum">
              <a:rPr lang="en-US" smtClean="0"/>
              <a:t>10</a:t>
            </a:fld>
            <a:endParaRPr lang="en-US"/>
          </a:p>
        </p:txBody>
      </p:sp>
    </p:spTree>
    <p:extLst>
      <p:ext uri="{BB962C8B-B14F-4D97-AF65-F5344CB8AC3E}">
        <p14:creationId xmlns:p14="http://schemas.microsoft.com/office/powerpoint/2010/main" val="23202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86E90-9DEB-B347-9F7E-7E38E09574CA}" type="slidenum">
              <a:rPr lang="en-US" smtClean="0"/>
              <a:t>11</a:t>
            </a:fld>
            <a:endParaRPr lang="en-US"/>
          </a:p>
        </p:txBody>
      </p:sp>
    </p:spTree>
    <p:extLst>
      <p:ext uri="{BB962C8B-B14F-4D97-AF65-F5344CB8AC3E}">
        <p14:creationId xmlns:p14="http://schemas.microsoft.com/office/powerpoint/2010/main" val="2003854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86E90-9DEB-B347-9F7E-7E38E09574CA}" type="slidenum">
              <a:rPr lang="en-US" smtClean="0"/>
              <a:t>12</a:t>
            </a:fld>
            <a:endParaRPr lang="en-US"/>
          </a:p>
        </p:txBody>
      </p:sp>
    </p:spTree>
    <p:extLst>
      <p:ext uri="{BB962C8B-B14F-4D97-AF65-F5344CB8AC3E}">
        <p14:creationId xmlns:p14="http://schemas.microsoft.com/office/powerpoint/2010/main" val="3843959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86E90-9DEB-B347-9F7E-7E38E09574CA}" type="slidenum">
              <a:rPr lang="en-US" smtClean="0"/>
              <a:t>13</a:t>
            </a:fld>
            <a:endParaRPr lang="en-US"/>
          </a:p>
        </p:txBody>
      </p:sp>
    </p:spTree>
    <p:extLst>
      <p:ext uri="{BB962C8B-B14F-4D97-AF65-F5344CB8AC3E}">
        <p14:creationId xmlns:p14="http://schemas.microsoft.com/office/powerpoint/2010/main" val="766506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86E90-9DEB-B347-9F7E-7E38E09574CA}" type="slidenum">
              <a:rPr lang="en-US" smtClean="0"/>
              <a:t>14</a:t>
            </a:fld>
            <a:endParaRPr lang="en-US"/>
          </a:p>
        </p:txBody>
      </p:sp>
    </p:spTree>
    <p:extLst>
      <p:ext uri="{BB962C8B-B14F-4D97-AF65-F5344CB8AC3E}">
        <p14:creationId xmlns:p14="http://schemas.microsoft.com/office/powerpoint/2010/main" val="1948178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86E90-9DEB-B347-9F7E-7E38E09574CA}" type="slidenum">
              <a:rPr lang="en-US" smtClean="0"/>
              <a:t>15</a:t>
            </a:fld>
            <a:endParaRPr lang="en-US"/>
          </a:p>
        </p:txBody>
      </p:sp>
    </p:spTree>
    <p:extLst>
      <p:ext uri="{BB962C8B-B14F-4D97-AF65-F5344CB8AC3E}">
        <p14:creationId xmlns:p14="http://schemas.microsoft.com/office/powerpoint/2010/main" val="3217477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86E90-9DEB-B347-9F7E-7E38E09574CA}" type="slidenum">
              <a:rPr lang="en-US" smtClean="0"/>
              <a:t>16</a:t>
            </a:fld>
            <a:endParaRPr lang="en-US"/>
          </a:p>
        </p:txBody>
      </p:sp>
    </p:spTree>
    <p:extLst>
      <p:ext uri="{BB962C8B-B14F-4D97-AF65-F5344CB8AC3E}">
        <p14:creationId xmlns:p14="http://schemas.microsoft.com/office/powerpoint/2010/main" val="2348673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86E90-9DEB-B347-9F7E-7E38E09574CA}" type="slidenum">
              <a:rPr lang="en-US" smtClean="0"/>
              <a:t>17</a:t>
            </a:fld>
            <a:endParaRPr lang="en-US"/>
          </a:p>
        </p:txBody>
      </p:sp>
    </p:spTree>
    <p:extLst>
      <p:ext uri="{BB962C8B-B14F-4D97-AF65-F5344CB8AC3E}">
        <p14:creationId xmlns:p14="http://schemas.microsoft.com/office/powerpoint/2010/main" val="1379755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86E90-9DEB-B347-9F7E-7E38E09574CA}" type="slidenum">
              <a:rPr lang="en-US" smtClean="0"/>
              <a:t>18</a:t>
            </a:fld>
            <a:endParaRPr lang="en-US"/>
          </a:p>
        </p:txBody>
      </p:sp>
    </p:spTree>
    <p:extLst>
      <p:ext uri="{BB962C8B-B14F-4D97-AF65-F5344CB8AC3E}">
        <p14:creationId xmlns:p14="http://schemas.microsoft.com/office/powerpoint/2010/main" val="259048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86E90-9DEB-B347-9F7E-7E38E09574CA}" type="slidenum">
              <a:rPr lang="en-US" smtClean="0"/>
              <a:t>2</a:t>
            </a:fld>
            <a:endParaRPr lang="en-US"/>
          </a:p>
        </p:txBody>
      </p:sp>
    </p:spTree>
    <p:extLst>
      <p:ext uri="{BB962C8B-B14F-4D97-AF65-F5344CB8AC3E}">
        <p14:creationId xmlns:p14="http://schemas.microsoft.com/office/powerpoint/2010/main" val="347685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D986E90-9DEB-B347-9F7E-7E38E09574CA}" type="slidenum">
              <a:rPr lang="en-US" smtClean="0"/>
              <a:t>3</a:t>
            </a:fld>
            <a:endParaRPr lang="en-US"/>
          </a:p>
        </p:txBody>
      </p:sp>
    </p:spTree>
    <p:extLst>
      <p:ext uri="{BB962C8B-B14F-4D97-AF65-F5344CB8AC3E}">
        <p14:creationId xmlns:p14="http://schemas.microsoft.com/office/powerpoint/2010/main" val="2988511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86E90-9DEB-B347-9F7E-7E38E09574CA}" type="slidenum">
              <a:rPr lang="en-US" smtClean="0"/>
              <a:t>4</a:t>
            </a:fld>
            <a:endParaRPr lang="en-US"/>
          </a:p>
        </p:txBody>
      </p:sp>
    </p:spTree>
    <p:extLst>
      <p:ext uri="{BB962C8B-B14F-4D97-AF65-F5344CB8AC3E}">
        <p14:creationId xmlns:p14="http://schemas.microsoft.com/office/powerpoint/2010/main" val="649452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86E90-9DEB-B347-9F7E-7E38E09574CA}" type="slidenum">
              <a:rPr lang="en-US" smtClean="0"/>
              <a:t>5</a:t>
            </a:fld>
            <a:endParaRPr lang="en-US"/>
          </a:p>
        </p:txBody>
      </p:sp>
    </p:spTree>
    <p:extLst>
      <p:ext uri="{BB962C8B-B14F-4D97-AF65-F5344CB8AC3E}">
        <p14:creationId xmlns:p14="http://schemas.microsoft.com/office/powerpoint/2010/main" val="5641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86E90-9DEB-B347-9F7E-7E38E09574CA}" type="slidenum">
              <a:rPr lang="en-US" smtClean="0"/>
              <a:t>6</a:t>
            </a:fld>
            <a:endParaRPr lang="en-US"/>
          </a:p>
        </p:txBody>
      </p:sp>
    </p:spTree>
    <p:extLst>
      <p:ext uri="{BB962C8B-B14F-4D97-AF65-F5344CB8AC3E}">
        <p14:creationId xmlns:p14="http://schemas.microsoft.com/office/powerpoint/2010/main" val="2276500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86E90-9DEB-B347-9F7E-7E38E09574CA}" type="slidenum">
              <a:rPr lang="en-US" smtClean="0"/>
              <a:t>7</a:t>
            </a:fld>
            <a:endParaRPr lang="en-US"/>
          </a:p>
        </p:txBody>
      </p:sp>
    </p:spTree>
    <p:extLst>
      <p:ext uri="{BB962C8B-B14F-4D97-AF65-F5344CB8AC3E}">
        <p14:creationId xmlns:p14="http://schemas.microsoft.com/office/powerpoint/2010/main" val="73583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000"/>
              </a:spcBef>
              <a:spcAft>
                <a:spcPts val="1000"/>
              </a:spcAft>
            </a:pPr>
            <a:endParaRPr lang="en-US" dirty="0"/>
          </a:p>
        </p:txBody>
      </p:sp>
      <p:sp>
        <p:nvSpPr>
          <p:cNvPr id="4" name="Slide Number Placeholder 3"/>
          <p:cNvSpPr>
            <a:spLocks noGrp="1"/>
          </p:cNvSpPr>
          <p:nvPr>
            <p:ph type="sldNum" sz="quarter" idx="5"/>
          </p:nvPr>
        </p:nvSpPr>
        <p:spPr/>
        <p:txBody>
          <a:bodyPr/>
          <a:lstStyle/>
          <a:p>
            <a:fld id="{6D986E90-9DEB-B347-9F7E-7E38E09574CA}" type="slidenum">
              <a:rPr lang="en-US" smtClean="0"/>
              <a:t>8</a:t>
            </a:fld>
            <a:endParaRPr lang="en-US"/>
          </a:p>
        </p:txBody>
      </p:sp>
    </p:spTree>
    <p:extLst>
      <p:ext uri="{BB962C8B-B14F-4D97-AF65-F5344CB8AC3E}">
        <p14:creationId xmlns:p14="http://schemas.microsoft.com/office/powerpoint/2010/main" val="4079250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D986E90-9DEB-B347-9F7E-7E38E09574CA}" type="slidenum">
              <a:rPr lang="en-US" smtClean="0"/>
              <a:t>9</a:t>
            </a:fld>
            <a:endParaRPr lang="en-US"/>
          </a:p>
        </p:txBody>
      </p:sp>
    </p:spTree>
    <p:extLst>
      <p:ext uri="{BB962C8B-B14F-4D97-AF65-F5344CB8AC3E}">
        <p14:creationId xmlns:p14="http://schemas.microsoft.com/office/powerpoint/2010/main" val="1715970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ctrTitle" hasCustomPrompt="1"/>
          </p:nvPr>
        </p:nvSpPr>
        <p:spPr>
          <a:xfrm>
            <a:off x="860612" y="3966131"/>
            <a:ext cx="8458200" cy="492443"/>
          </a:xfrm>
          <a:prstGeom prst="rect">
            <a:avLst/>
          </a:prstGeom>
        </p:spPr>
        <p:txBody>
          <a:bodyPr wrap="square" lIns="0" tIns="0" rIns="0" bIns="0" anchor="b">
            <a:spAutoFit/>
          </a:bodyPr>
          <a:lstStyle>
            <a:lvl1pPr>
              <a:defRPr sz="3200" cap="none" spc="0" baseline="0">
                <a:solidFill>
                  <a:srgbClr val="008DB1"/>
                </a:solidFill>
                <a:latin typeface="Gill Sans SemiBold" panose="020B0502020104020203" pitchFamily="34" charset="-79"/>
              </a:defRPr>
            </a:lvl1pPr>
          </a:lstStyle>
          <a:p>
            <a:r>
              <a:rPr lang="en-US" dirty="0"/>
              <a:t>Click to Edit Presentation Title</a:t>
            </a:r>
            <a:endParaRPr dirty="0"/>
          </a:p>
        </p:txBody>
      </p:sp>
      <p:sp>
        <p:nvSpPr>
          <p:cNvPr id="3" name="Holder 3"/>
          <p:cNvSpPr>
            <a:spLocks noGrp="1"/>
          </p:cNvSpPr>
          <p:nvPr>
            <p:ph type="subTitle" idx="4"/>
          </p:nvPr>
        </p:nvSpPr>
        <p:spPr>
          <a:xfrm>
            <a:off x="860612" y="4653915"/>
            <a:ext cx="8294511" cy="984885"/>
          </a:xfrm>
          <a:prstGeom prst="rect">
            <a:avLst/>
          </a:prstGeom>
        </p:spPr>
        <p:txBody>
          <a:bodyPr wrap="square" lIns="0" tIns="0" rIns="0" bIns="0">
            <a:spAutoFit/>
          </a:bodyPr>
          <a:lstStyle>
            <a:lvl1pPr>
              <a:defRPr sz="3200" cap="all" spc="900" baseline="0">
                <a:solidFill>
                  <a:schemeClr val="tx1"/>
                </a:solidFill>
              </a:defRPr>
            </a:lvl1pPr>
          </a:lstStyle>
          <a:p>
            <a:r>
              <a:rPr lang="en-US" dirty="0"/>
              <a:t>Click to edit Master subtitle style</a:t>
            </a:r>
            <a:endParaRPr dirty="0"/>
          </a:p>
        </p:txBody>
      </p:sp>
      <p:sp>
        <p:nvSpPr>
          <p:cNvPr id="11" name="object 3">
            <a:extLst>
              <a:ext uri="{FF2B5EF4-FFF2-40B4-BE49-F238E27FC236}">
                <a16:creationId xmlns:a16="http://schemas.microsoft.com/office/drawing/2014/main" id="{5AC59C6B-7010-AB4D-883F-26401D7537AB}"/>
              </a:ext>
            </a:extLst>
          </p:cNvPr>
          <p:cNvSpPr/>
          <p:nvPr userDrawn="1"/>
        </p:nvSpPr>
        <p:spPr>
          <a:xfrm>
            <a:off x="9537559" y="5163582"/>
            <a:ext cx="1720850" cy="508000"/>
          </a:xfrm>
          <a:custGeom>
            <a:avLst/>
            <a:gdLst/>
            <a:ahLst/>
            <a:cxnLst/>
            <a:rect l="l" t="t" r="r" b="b"/>
            <a:pathLst>
              <a:path w="1720850" h="508000">
                <a:moveTo>
                  <a:pt x="286842" y="270192"/>
                </a:moveTo>
                <a:lnTo>
                  <a:pt x="196811" y="270192"/>
                </a:lnTo>
                <a:lnTo>
                  <a:pt x="196811" y="280238"/>
                </a:lnTo>
                <a:lnTo>
                  <a:pt x="215099" y="281165"/>
                </a:lnTo>
                <a:lnTo>
                  <a:pt x="225958" y="285356"/>
                </a:lnTo>
                <a:lnTo>
                  <a:pt x="231178" y="294995"/>
                </a:lnTo>
                <a:lnTo>
                  <a:pt x="232524" y="312242"/>
                </a:lnTo>
                <a:lnTo>
                  <a:pt x="232524" y="411568"/>
                </a:lnTo>
                <a:lnTo>
                  <a:pt x="225831" y="446201"/>
                </a:lnTo>
                <a:lnTo>
                  <a:pt x="208013" y="468680"/>
                </a:lnTo>
                <a:lnTo>
                  <a:pt x="182448" y="480847"/>
                </a:lnTo>
                <a:lnTo>
                  <a:pt x="152539" y="484492"/>
                </a:lnTo>
                <a:lnTo>
                  <a:pt x="120472" y="480187"/>
                </a:lnTo>
                <a:lnTo>
                  <a:pt x="95288" y="466966"/>
                </a:lnTo>
                <a:lnTo>
                  <a:pt x="78816" y="444487"/>
                </a:lnTo>
                <a:lnTo>
                  <a:pt x="72923" y="412318"/>
                </a:lnTo>
                <a:lnTo>
                  <a:pt x="72923" y="312242"/>
                </a:lnTo>
                <a:lnTo>
                  <a:pt x="74155" y="296252"/>
                </a:lnTo>
                <a:lnTo>
                  <a:pt x="78968" y="286473"/>
                </a:lnTo>
                <a:lnTo>
                  <a:pt x="88925" y="281584"/>
                </a:lnTo>
                <a:lnTo>
                  <a:pt x="105664" y="280238"/>
                </a:lnTo>
                <a:lnTo>
                  <a:pt x="105664" y="270192"/>
                </a:lnTo>
                <a:lnTo>
                  <a:pt x="0" y="270192"/>
                </a:lnTo>
                <a:lnTo>
                  <a:pt x="0" y="280238"/>
                </a:lnTo>
                <a:lnTo>
                  <a:pt x="15760" y="281470"/>
                </a:lnTo>
                <a:lnTo>
                  <a:pt x="25425" y="285864"/>
                </a:lnTo>
                <a:lnTo>
                  <a:pt x="30289" y="294525"/>
                </a:lnTo>
                <a:lnTo>
                  <a:pt x="31623" y="308521"/>
                </a:lnTo>
                <a:lnTo>
                  <a:pt x="31623" y="413067"/>
                </a:lnTo>
                <a:lnTo>
                  <a:pt x="38646" y="453428"/>
                </a:lnTo>
                <a:lnTo>
                  <a:pt x="59423" y="483069"/>
                </a:lnTo>
                <a:lnTo>
                  <a:pt x="93459" y="501332"/>
                </a:lnTo>
                <a:lnTo>
                  <a:pt x="140258" y="507568"/>
                </a:lnTo>
                <a:lnTo>
                  <a:pt x="186436" y="501434"/>
                </a:lnTo>
                <a:lnTo>
                  <a:pt x="222008" y="483527"/>
                </a:lnTo>
                <a:lnTo>
                  <a:pt x="244881" y="454672"/>
                </a:lnTo>
                <a:lnTo>
                  <a:pt x="252984" y="415671"/>
                </a:lnTo>
                <a:lnTo>
                  <a:pt x="252984" y="312242"/>
                </a:lnTo>
                <a:lnTo>
                  <a:pt x="254292" y="296252"/>
                </a:lnTo>
                <a:lnTo>
                  <a:pt x="259308" y="286473"/>
                </a:lnTo>
                <a:lnTo>
                  <a:pt x="269621" y="281584"/>
                </a:lnTo>
                <a:lnTo>
                  <a:pt x="286842" y="280238"/>
                </a:lnTo>
                <a:lnTo>
                  <a:pt x="286842" y="270192"/>
                </a:lnTo>
                <a:close/>
              </a:path>
              <a:path w="1720850" h="508000">
                <a:moveTo>
                  <a:pt x="492188" y="328053"/>
                </a:moveTo>
                <a:lnTo>
                  <a:pt x="424662" y="328053"/>
                </a:lnTo>
                <a:lnTo>
                  <a:pt x="424662" y="335584"/>
                </a:lnTo>
                <a:lnTo>
                  <a:pt x="439216" y="336270"/>
                </a:lnTo>
                <a:lnTo>
                  <a:pt x="447586" y="339636"/>
                </a:lnTo>
                <a:lnTo>
                  <a:pt x="451396" y="346976"/>
                </a:lnTo>
                <a:lnTo>
                  <a:pt x="452297" y="359587"/>
                </a:lnTo>
                <a:lnTo>
                  <a:pt x="452297" y="459473"/>
                </a:lnTo>
                <a:lnTo>
                  <a:pt x="327825" y="328053"/>
                </a:lnTo>
                <a:lnTo>
                  <a:pt x="277329" y="328053"/>
                </a:lnTo>
                <a:lnTo>
                  <a:pt x="277329" y="335584"/>
                </a:lnTo>
                <a:lnTo>
                  <a:pt x="287934" y="336423"/>
                </a:lnTo>
                <a:lnTo>
                  <a:pt x="294068" y="338658"/>
                </a:lnTo>
                <a:lnTo>
                  <a:pt x="300774" y="344512"/>
                </a:lnTo>
                <a:lnTo>
                  <a:pt x="300774" y="470077"/>
                </a:lnTo>
                <a:lnTo>
                  <a:pt x="299935" y="481571"/>
                </a:lnTo>
                <a:lnTo>
                  <a:pt x="296583" y="489102"/>
                </a:lnTo>
                <a:lnTo>
                  <a:pt x="289471" y="493115"/>
                </a:lnTo>
                <a:lnTo>
                  <a:pt x="277329" y="494080"/>
                </a:lnTo>
                <a:lnTo>
                  <a:pt x="277329" y="501611"/>
                </a:lnTo>
                <a:lnTo>
                  <a:pt x="344030" y="501611"/>
                </a:lnTo>
                <a:lnTo>
                  <a:pt x="344030" y="494080"/>
                </a:lnTo>
                <a:lnTo>
                  <a:pt x="329069" y="493458"/>
                </a:lnTo>
                <a:lnTo>
                  <a:pt x="320649" y="489102"/>
                </a:lnTo>
                <a:lnTo>
                  <a:pt x="316941" y="480390"/>
                </a:lnTo>
                <a:lnTo>
                  <a:pt x="316115" y="466737"/>
                </a:lnTo>
                <a:lnTo>
                  <a:pt x="316115" y="359587"/>
                </a:lnTo>
                <a:lnTo>
                  <a:pt x="452577" y="503288"/>
                </a:lnTo>
                <a:lnTo>
                  <a:pt x="467639" y="503288"/>
                </a:lnTo>
                <a:lnTo>
                  <a:pt x="467639" y="360146"/>
                </a:lnTo>
                <a:lnTo>
                  <a:pt x="468845" y="347357"/>
                </a:lnTo>
                <a:lnTo>
                  <a:pt x="472909" y="339915"/>
                </a:lnTo>
                <a:lnTo>
                  <a:pt x="480466" y="336448"/>
                </a:lnTo>
                <a:lnTo>
                  <a:pt x="492188" y="335584"/>
                </a:lnTo>
                <a:lnTo>
                  <a:pt x="492188" y="328053"/>
                </a:lnTo>
                <a:close/>
              </a:path>
              <a:path w="1720850" h="508000">
                <a:moveTo>
                  <a:pt x="606983" y="0"/>
                </a:moveTo>
                <a:lnTo>
                  <a:pt x="526605" y="0"/>
                </a:lnTo>
                <a:lnTo>
                  <a:pt x="526605" y="10045"/>
                </a:lnTo>
                <a:lnTo>
                  <a:pt x="539318" y="10642"/>
                </a:lnTo>
                <a:lnTo>
                  <a:pt x="547712" y="12560"/>
                </a:lnTo>
                <a:lnTo>
                  <a:pt x="552348" y="16014"/>
                </a:lnTo>
                <a:lnTo>
                  <a:pt x="553770" y="21209"/>
                </a:lnTo>
                <a:lnTo>
                  <a:pt x="553643" y="24701"/>
                </a:lnTo>
                <a:lnTo>
                  <a:pt x="552665" y="29032"/>
                </a:lnTo>
                <a:lnTo>
                  <a:pt x="548195" y="39446"/>
                </a:lnTo>
                <a:lnTo>
                  <a:pt x="483831" y="193103"/>
                </a:lnTo>
                <a:lnTo>
                  <a:pt x="455460" y="134696"/>
                </a:lnTo>
                <a:lnTo>
                  <a:pt x="433603" y="89674"/>
                </a:lnTo>
                <a:lnTo>
                  <a:pt x="444004" y="68834"/>
                </a:lnTo>
                <a:lnTo>
                  <a:pt x="466712" y="24701"/>
                </a:lnTo>
                <a:lnTo>
                  <a:pt x="500938" y="10045"/>
                </a:lnTo>
                <a:lnTo>
                  <a:pt x="500938" y="0"/>
                </a:lnTo>
                <a:lnTo>
                  <a:pt x="446620" y="0"/>
                </a:lnTo>
                <a:lnTo>
                  <a:pt x="446620" y="11912"/>
                </a:lnTo>
                <a:lnTo>
                  <a:pt x="446620" y="19354"/>
                </a:lnTo>
                <a:lnTo>
                  <a:pt x="445503" y="23456"/>
                </a:lnTo>
                <a:lnTo>
                  <a:pt x="442531" y="29400"/>
                </a:lnTo>
                <a:lnTo>
                  <a:pt x="423557" y="68834"/>
                </a:lnTo>
                <a:lnTo>
                  <a:pt x="406069" y="33108"/>
                </a:lnTo>
                <a:lnTo>
                  <a:pt x="401942" y="24485"/>
                </a:lnTo>
                <a:lnTo>
                  <a:pt x="400494" y="20091"/>
                </a:lnTo>
                <a:lnTo>
                  <a:pt x="400494" y="11544"/>
                </a:lnTo>
                <a:lnTo>
                  <a:pt x="403834" y="10045"/>
                </a:lnTo>
                <a:lnTo>
                  <a:pt x="442899" y="10045"/>
                </a:lnTo>
                <a:lnTo>
                  <a:pt x="446620" y="11912"/>
                </a:lnTo>
                <a:lnTo>
                  <a:pt x="446620" y="0"/>
                </a:lnTo>
                <a:lnTo>
                  <a:pt x="326453" y="0"/>
                </a:lnTo>
                <a:lnTo>
                  <a:pt x="326453" y="10045"/>
                </a:lnTo>
                <a:lnTo>
                  <a:pt x="341388" y="10541"/>
                </a:lnTo>
                <a:lnTo>
                  <a:pt x="351370" y="14236"/>
                </a:lnTo>
                <a:lnTo>
                  <a:pt x="359410" y="23647"/>
                </a:lnTo>
                <a:lnTo>
                  <a:pt x="368490" y="41300"/>
                </a:lnTo>
                <a:lnTo>
                  <a:pt x="402717" y="113487"/>
                </a:lnTo>
                <a:lnTo>
                  <a:pt x="363651" y="194221"/>
                </a:lnTo>
                <a:lnTo>
                  <a:pt x="298919" y="56921"/>
                </a:lnTo>
                <a:lnTo>
                  <a:pt x="286639" y="22326"/>
                </a:lnTo>
                <a:lnTo>
                  <a:pt x="287743" y="16586"/>
                </a:lnTo>
                <a:lnTo>
                  <a:pt x="291604" y="12979"/>
                </a:lnTo>
                <a:lnTo>
                  <a:pt x="299034" y="10972"/>
                </a:lnTo>
                <a:lnTo>
                  <a:pt x="310832" y="10045"/>
                </a:lnTo>
                <a:lnTo>
                  <a:pt x="310832" y="0"/>
                </a:lnTo>
                <a:lnTo>
                  <a:pt x="202933" y="0"/>
                </a:lnTo>
                <a:lnTo>
                  <a:pt x="202933" y="10045"/>
                </a:lnTo>
                <a:lnTo>
                  <a:pt x="220345" y="10947"/>
                </a:lnTo>
                <a:lnTo>
                  <a:pt x="232079" y="15062"/>
                </a:lnTo>
                <a:lnTo>
                  <a:pt x="240957" y="24485"/>
                </a:lnTo>
                <a:lnTo>
                  <a:pt x="249809" y="41300"/>
                </a:lnTo>
                <a:lnTo>
                  <a:pt x="340588" y="237375"/>
                </a:lnTo>
                <a:lnTo>
                  <a:pt x="363651" y="237375"/>
                </a:lnTo>
                <a:lnTo>
                  <a:pt x="384289" y="194221"/>
                </a:lnTo>
                <a:lnTo>
                  <a:pt x="412762" y="134696"/>
                </a:lnTo>
                <a:lnTo>
                  <a:pt x="461492" y="237375"/>
                </a:lnTo>
                <a:lnTo>
                  <a:pt x="485305" y="237375"/>
                </a:lnTo>
                <a:lnTo>
                  <a:pt x="503834" y="193103"/>
                </a:lnTo>
                <a:lnTo>
                  <a:pt x="563829" y="49860"/>
                </a:lnTo>
                <a:lnTo>
                  <a:pt x="583577" y="15722"/>
                </a:lnTo>
                <a:lnTo>
                  <a:pt x="606983" y="10045"/>
                </a:lnTo>
                <a:lnTo>
                  <a:pt x="606983" y="0"/>
                </a:lnTo>
                <a:close/>
              </a:path>
              <a:path w="1720850" h="508000">
                <a:moveTo>
                  <a:pt x="877443" y="189280"/>
                </a:moveTo>
                <a:lnTo>
                  <a:pt x="869061" y="189280"/>
                </a:lnTo>
                <a:lnTo>
                  <a:pt x="856335" y="205917"/>
                </a:lnTo>
                <a:lnTo>
                  <a:pt x="846963" y="214757"/>
                </a:lnTo>
                <a:lnTo>
                  <a:pt x="837044" y="218249"/>
                </a:lnTo>
                <a:lnTo>
                  <a:pt x="822744" y="218871"/>
                </a:lnTo>
                <a:lnTo>
                  <a:pt x="781164" y="218871"/>
                </a:lnTo>
                <a:lnTo>
                  <a:pt x="778941" y="216636"/>
                </a:lnTo>
                <a:lnTo>
                  <a:pt x="778941" y="87439"/>
                </a:lnTo>
                <a:lnTo>
                  <a:pt x="779932" y="75171"/>
                </a:lnTo>
                <a:lnTo>
                  <a:pt x="784377" y="68567"/>
                </a:lnTo>
                <a:lnTo>
                  <a:pt x="794473" y="65900"/>
                </a:lnTo>
                <a:lnTo>
                  <a:pt x="812419" y="65392"/>
                </a:lnTo>
                <a:lnTo>
                  <a:pt x="812419" y="57861"/>
                </a:lnTo>
                <a:lnTo>
                  <a:pt x="720890" y="57861"/>
                </a:lnTo>
                <a:lnTo>
                  <a:pt x="720890" y="65392"/>
                </a:lnTo>
                <a:lnTo>
                  <a:pt x="735723" y="66243"/>
                </a:lnTo>
                <a:lnTo>
                  <a:pt x="743851" y="70065"/>
                </a:lnTo>
                <a:lnTo>
                  <a:pt x="747268" y="77558"/>
                </a:lnTo>
                <a:lnTo>
                  <a:pt x="747966" y="89395"/>
                </a:lnTo>
                <a:lnTo>
                  <a:pt x="747966" y="199885"/>
                </a:lnTo>
                <a:lnTo>
                  <a:pt x="746874" y="212940"/>
                </a:lnTo>
                <a:lnTo>
                  <a:pt x="742810" y="220154"/>
                </a:lnTo>
                <a:lnTo>
                  <a:pt x="734542" y="223240"/>
                </a:lnTo>
                <a:lnTo>
                  <a:pt x="722642" y="223812"/>
                </a:lnTo>
                <a:lnTo>
                  <a:pt x="712965" y="223024"/>
                </a:lnTo>
                <a:lnTo>
                  <a:pt x="705904" y="219494"/>
                </a:lnTo>
                <a:lnTo>
                  <a:pt x="700608" y="211836"/>
                </a:lnTo>
                <a:lnTo>
                  <a:pt x="695236" y="198767"/>
                </a:lnTo>
                <a:lnTo>
                  <a:pt x="682282" y="164160"/>
                </a:lnTo>
                <a:lnTo>
                  <a:pt x="677062" y="150215"/>
                </a:lnTo>
                <a:lnTo>
                  <a:pt x="650646" y="79629"/>
                </a:lnTo>
                <a:lnTo>
                  <a:pt x="646391" y="68275"/>
                </a:lnTo>
                <a:lnTo>
                  <a:pt x="646391" y="150215"/>
                </a:lnTo>
                <a:lnTo>
                  <a:pt x="593090" y="150215"/>
                </a:lnTo>
                <a:lnTo>
                  <a:pt x="619607" y="79629"/>
                </a:lnTo>
                <a:lnTo>
                  <a:pt x="646391" y="150215"/>
                </a:lnTo>
                <a:lnTo>
                  <a:pt x="646391" y="68275"/>
                </a:lnTo>
                <a:lnTo>
                  <a:pt x="640816" y="53390"/>
                </a:lnTo>
                <a:lnTo>
                  <a:pt x="609561" y="53390"/>
                </a:lnTo>
                <a:lnTo>
                  <a:pt x="611784" y="60363"/>
                </a:lnTo>
                <a:lnTo>
                  <a:pt x="561289" y="198767"/>
                </a:lnTo>
                <a:lnTo>
                  <a:pt x="555879" y="211874"/>
                </a:lnTo>
                <a:lnTo>
                  <a:pt x="550291" y="219392"/>
                </a:lnTo>
                <a:lnTo>
                  <a:pt x="542645" y="222910"/>
                </a:lnTo>
                <a:lnTo>
                  <a:pt x="531152" y="223888"/>
                </a:lnTo>
                <a:lnTo>
                  <a:pt x="531152" y="231419"/>
                </a:lnTo>
                <a:lnTo>
                  <a:pt x="599236" y="231419"/>
                </a:lnTo>
                <a:lnTo>
                  <a:pt x="599236" y="223888"/>
                </a:lnTo>
                <a:lnTo>
                  <a:pt x="585470" y="223685"/>
                </a:lnTo>
                <a:lnTo>
                  <a:pt x="576910" y="221792"/>
                </a:lnTo>
                <a:lnTo>
                  <a:pt x="572554" y="218236"/>
                </a:lnTo>
                <a:lnTo>
                  <a:pt x="571322" y="213004"/>
                </a:lnTo>
                <a:lnTo>
                  <a:pt x="571322" y="210210"/>
                </a:lnTo>
                <a:lnTo>
                  <a:pt x="572173" y="206590"/>
                </a:lnTo>
                <a:lnTo>
                  <a:pt x="587794" y="164160"/>
                </a:lnTo>
                <a:lnTo>
                  <a:pt x="651700" y="164160"/>
                </a:lnTo>
                <a:lnTo>
                  <a:pt x="667880" y="206019"/>
                </a:lnTo>
                <a:lnTo>
                  <a:pt x="668985" y="210769"/>
                </a:lnTo>
                <a:lnTo>
                  <a:pt x="668985" y="213563"/>
                </a:lnTo>
                <a:lnTo>
                  <a:pt x="667689" y="218592"/>
                </a:lnTo>
                <a:lnTo>
                  <a:pt x="663168" y="221767"/>
                </a:lnTo>
                <a:lnTo>
                  <a:pt x="654519" y="223418"/>
                </a:lnTo>
                <a:lnTo>
                  <a:pt x="640816" y="223888"/>
                </a:lnTo>
                <a:lnTo>
                  <a:pt x="640816" y="231419"/>
                </a:lnTo>
                <a:lnTo>
                  <a:pt x="720890" y="231419"/>
                </a:lnTo>
                <a:lnTo>
                  <a:pt x="723684" y="231419"/>
                </a:lnTo>
                <a:lnTo>
                  <a:pt x="855954" y="231419"/>
                </a:lnTo>
                <a:lnTo>
                  <a:pt x="877443" y="189280"/>
                </a:lnTo>
                <a:close/>
              </a:path>
              <a:path w="1720850" h="508000">
                <a:moveTo>
                  <a:pt x="920648" y="457809"/>
                </a:moveTo>
                <a:lnTo>
                  <a:pt x="913104" y="457809"/>
                </a:lnTo>
                <a:lnTo>
                  <a:pt x="907440" y="474230"/>
                </a:lnTo>
                <a:lnTo>
                  <a:pt x="900201" y="483692"/>
                </a:lnTo>
                <a:lnTo>
                  <a:pt x="889088" y="488022"/>
                </a:lnTo>
                <a:lnTo>
                  <a:pt x="871804" y="489064"/>
                </a:lnTo>
                <a:lnTo>
                  <a:pt x="840828" y="489064"/>
                </a:lnTo>
                <a:lnTo>
                  <a:pt x="832256" y="488353"/>
                </a:lnTo>
                <a:lnTo>
                  <a:pt x="827265" y="485508"/>
                </a:lnTo>
                <a:lnTo>
                  <a:pt x="824941" y="479412"/>
                </a:lnTo>
                <a:lnTo>
                  <a:pt x="824369" y="468972"/>
                </a:lnTo>
                <a:lnTo>
                  <a:pt x="824369" y="418185"/>
                </a:lnTo>
                <a:lnTo>
                  <a:pt x="867613" y="418185"/>
                </a:lnTo>
                <a:lnTo>
                  <a:pt x="877087" y="418884"/>
                </a:lnTo>
                <a:lnTo>
                  <a:pt x="883107" y="421919"/>
                </a:lnTo>
                <a:lnTo>
                  <a:pt x="886612" y="428663"/>
                </a:lnTo>
                <a:lnTo>
                  <a:pt x="888542" y="440499"/>
                </a:lnTo>
                <a:lnTo>
                  <a:pt x="896086" y="440499"/>
                </a:lnTo>
                <a:lnTo>
                  <a:pt x="896086" y="384416"/>
                </a:lnTo>
                <a:lnTo>
                  <a:pt x="888542" y="384416"/>
                </a:lnTo>
                <a:lnTo>
                  <a:pt x="886853" y="395859"/>
                </a:lnTo>
                <a:lnTo>
                  <a:pt x="883526" y="402247"/>
                </a:lnTo>
                <a:lnTo>
                  <a:pt x="877481" y="405015"/>
                </a:lnTo>
                <a:lnTo>
                  <a:pt x="867613" y="405625"/>
                </a:lnTo>
                <a:lnTo>
                  <a:pt x="824369" y="405625"/>
                </a:lnTo>
                <a:lnTo>
                  <a:pt x="824369" y="340614"/>
                </a:lnTo>
                <a:lnTo>
                  <a:pt x="873493" y="340614"/>
                </a:lnTo>
                <a:lnTo>
                  <a:pt x="902779" y="369912"/>
                </a:lnTo>
                <a:lnTo>
                  <a:pt x="910323" y="369912"/>
                </a:lnTo>
                <a:lnTo>
                  <a:pt x="907808" y="328053"/>
                </a:lnTo>
                <a:lnTo>
                  <a:pt x="777506" y="328053"/>
                </a:lnTo>
                <a:lnTo>
                  <a:pt x="765225" y="328053"/>
                </a:lnTo>
                <a:lnTo>
                  <a:pt x="709688" y="328053"/>
                </a:lnTo>
                <a:lnTo>
                  <a:pt x="709688" y="335584"/>
                </a:lnTo>
                <a:lnTo>
                  <a:pt x="721144" y="336169"/>
                </a:lnTo>
                <a:lnTo>
                  <a:pt x="728941" y="338124"/>
                </a:lnTo>
                <a:lnTo>
                  <a:pt x="733386" y="341820"/>
                </a:lnTo>
                <a:lnTo>
                  <a:pt x="734809" y="347586"/>
                </a:lnTo>
                <a:lnTo>
                  <a:pt x="734809" y="351777"/>
                </a:lnTo>
                <a:lnTo>
                  <a:pt x="733399" y="357073"/>
                </a:lnTo>
                <a:lnTo>
                  <a:pt x="687374" y="467855"/>
                </a:lnTo>
                <a:lnTo>
                  <a:pt x="642162" y="356793"/>
                </a:lnTo>
                <a:lnTo>
                  <a:pt x="640765" y="351218"/>
                </a:lnTo>
                <a:lnTo>
                  <a:pt x="640765" y="347586"/>
                </a:lnTo>
                <a:lnTo>
                  <a:pt x="641731" y="343281"/>
                </a:lnTo>
                <a:lnTo>
                  <a:pt x="645579" y="339496"/>
                </a:lnTo>
                <a:lnTo>
                  <a:pt x="653719" y="336753"/>
                </a:lnTo>
                <a:lnTo>
                  <a:pt x="667562" y="335584"/>
                </a:lnTo>
                <a:lnTo>
                  <a:pt x="667562" y="328053"/>
                </a:lnTo>
                <a:lnTo>
                  <a:pt x="583996" y="328053"/>
                </a:lnTo>
                <a:lnTo>
                  <a:pt x="581609" y="328053"/>
                </a:lnTo>
                <a:lnTo>
                  <a:pt x="506145" y="328053"/>
                </a:lnTo>
                <a:lnTo>
                  <a:pt x="506145" y="335584"/>
                </a:lnTo>
                <a:lnTo>
                  <a:pt x="517842" y="336613"/>
                </a:lnTo>
                <a:lnTo>
                  <a:pt x="524802" y="340296"/>
                </a:lnTo>
                <a:lnTo>
                  <a:pt x="528154" y="346849"/>
                </a:lnTo>
                <a:lnTo>
                  <a:pt x="529031" y="356514"/>
                </a:lnTo>
                <a:lnTo>
                  <a:pt x="529031" y="470090"/>
                </a:lnTo>
                <a:lnTo>
                  <a:pt x="528548" y="480631"/>
                </a:lnTo>
                <a:lnTo>
                  <a:pt x="525856" y="488251"/>
                </a:lnTo>
                <a:lnTo>
                  <a:pt x="519010" y="492798"/>
                </a:lnTo>
                <a:lnTo>
                  <a:pt x="506145" y="494080"/>
                </a:lnTo>
                <a:lnTo>
                  <a:pt x="506145" y="501611"/>
                </a:lnTo>
                <a:lnTo>
                  <a:pt x="583996" y="501611"/>
                </a:lnTo>
                <a:lnTo>
                  <a:pt x="583996" y="494080"/>
                </a:lnTo>
                <a:lnTo>
                  <a:pt x="571766" y="493204"/>
                </a:lnTo>
                <a:lnTo>
                  <a:pt x="564451" y="489165"/>
                </a:lnTo>
                <a:lnTo>
                  <a:pt x="560908" y="481101"/>
                </a:lnTo>
                <a:lnTo>
                  <a:pt x="559993" y="468134"/>
                </a:lnTo>
                <a:lnTo>
                  <a:pt x="559993" y="359587"/>
                </a:lnTo>
                <a:lnTo>
                  <a:pt x="561111" y="347484"/>
                </a:lnTo>
                <a:lnTo>
                  <a:pt x="564984" y="340156"/>
                </a:lnTo>
                <a:lnTo>
                  <a:pt x="572350" y="336550"/>
                </a:lnTo>
                <a:lnTo>
                  <a:pt x="582993" y="335673"/>
                </a:lnTo>
                <a:lnTo>
                  <a:pt x="592531" y="336232"/>
                </a:lnTo>
                <a:lnTo>
                  <a:pt x="599744" y="339102"/>
                </a:lnTo>
                <a:lnTo>
                  <a:pt x="605078" y="345592"/>
                </a:lnTo>
                <a:lnTo>
                  <a:pt x="610362" y="357073"/>
                </a:lnTo>
                <a:lnTo>
                  <a:pt x="670344" y="506082"/>
                </a:lnTo>
                <a:lnTo>
                  <a:pt x="687374" y="506082"/>
                </a:lnTo>
                <a:lnTo>
                  <a:pt x="745134" y="367398"/>
                </a:lnTo>
                <a:lnTo>
                  <a:pt x="775512" y="335902"/>
                </a:lnTo>
                <a:lnTo>
                  <a:pt x="777621" y="335965"/>
                </a:lnTo>
                <a:lnTo>
                  <a:pt x="786422" y="338162"/>
                </a:lnTo>
                <a:lnTo>
                  <a:pt x="791654" y="343827"/>
                </a:lnTo>
                <a:lnTo>
                  <a:pt x="793394" y="354558"/>
                </a:lnTo>
                <a:lnTo>
                  <a:pt x="793394" y="474827"/>
                </a:lnTo>
                <a:lnTo>
                  <a:pt x="792175" y="484428"/>
                </a:lnTo>
                <a:lnTo>
                  <a:pt x="787781" y="490308"/>
                </a:lnTo>
                <a:lnTo>
                  <a:pt x="779157" y="493268"/>
                </a:lnTo>
                <a:lnTo>
                  <a:pt x="765225" y="494080"/>
                </a:lnTo>
                <a:lnTo>
                  <a:pt x="765225" y="501611"/>
                </a:lnTo>
                <a:lnTo>
                  <a:pt x="916457" y="501611"/>
                </a:lnTo>
                <a:lnTo>
                  <a:pt x="920648" y="457809"/>
                </a:lnTo>
                <a:close/>
              </a:path>
              <a:path w="1720850" h="508000">
                <a:moveTo>
                  <a:pt x="1072464" y="139623"/>
                </a:moveTo>
                <a:lnTo>
                  <a:pt x="1059510" y="93827"/>
                </a:lnTo>
                <a:lnTo>
                  <a:pt x="1038694" y="73126"/>
                </a:lnTo>
                <a:lnTo>
                  <a:pt x="1038694" y="143522"/>
                </a:lnTo>
                <a:lnTo>
                  <a:pt x="1037678" y="158750"/>
                </a:lnTo>
                <a:lnTo>
                  <a:pt x="1016927" y="203517"/>
                </a:lnTo>
                <a:lnTo>
                  <a:pt x="975563" y="222288"/>
                </a:lnTo>
                <a:lnTo>
                  <a:pt x="953300" y="223621"/>
                </a:lnTo>
                <a:lnTo>
                  <a:pt x="942416" y="222948"/>
                </a:lnTo>
                <a:lnTo>
                  <a:pt x="936180" y="220154"/>
                </a:lnTo>
                <a:lnTo>
                  <a:pt x="933335" y="214071"/>
                </a:lnTo>
                <a:lnTo>
                  <a:pt x="932662" y="203517"/>
                </a:lnTo>
                <a:lnTo>
                  <a:pt x="932662" y="64008"/>
                </a:lnTo>
                <a:lnTo>
                  <a:pt x="939634" y="63436"/>
                </a:lnTo>
                <a:lnTo>
                  <a:pt x="953020" y="63436"/>
                </a:lnTo>
                <a:lnTo>
                  <a:pt x="992124" y="68389"/>
                </a:lnTo>
                <a:lnTo>
                  <a:pt x="1027734" y="97497"/>
                </a:lnTo>
                <a:lnTo>
                  <a:pt x="1038694" y="143522"/>
                </a:lnTo>
                <a:lnTo>
                  <a:pt x="1038694" y="73126"/>
                </a:lnTo>
                <a:lnTo>
                  <a:pt x="1033208" y="69164"/>
                </a:lnTo>
                <a:lnTo>
                  <a:pt x="1018133" y="63436"/>
                </a:lnTo>
                <a:lnTo>
                  <a:pt x="1013091" y="61518"/>
                </a:lnTo>
                <a:lnTo>
                  <a:pt x="988263" y="57073"/>
                </a:lnTo>
                <a:lnTo>
                  <a:pt x="958888" y="55626"/>
                </a:lnTo>
                <a:lnTo>
                  <a:pt x="950290" y="55638"/>
                </a:lnTo>
                <a:lnTo>
                  <a:pt x="930084" y="55867"/>
                </a:lnTo>
                <a:lnTo>
                  <a:pt x="918984" y="56184"/>
                </a:lnTo>
                <a:lnTo>
                  <a:pt x="883780" y="57683"/>
                </a:lnTo>
                <a:lnTo>
                  <a:pt x="875182" y="57861"/>
                </a:lnTo>
                <a:lnTo>
                  <a:pt x="875182" y="65392"/>
                </a:lnTo>
                <a:lnTo>
                  <a:pt x="888263" y="66243"/>
                </a:lnTo>
                <a:lnTo>
                  <a:pt x="896378" y="69926"/>
                </a:lnTo>
                <a:lnTo>
                  <a:pt x="900518" y="77482"/>
                </a:lnTo>
                <a:lnTo>
                  <a:pt x="901687" y="89954"/>
                </a:lnTo>
                <a:lnTo>
                  <a:pt x="901687" y="201295"/>
                </a:lnTo>
                <a:lnTo>
                  <a:pt x="900874" y="212712"/>
                </a:lnTo>
                <a:lnTo>
                  <a:pt x="897318" y="219595"/>
                </a:lnTo>
                <a:lnTo>
                  <a:pt x="889317" y="222986"/>
                </a:lnTo>
                <a:lnTo>
                  <a:pt x="875182" y="223888"/>
                </a:lnTo>
                <a:lnTo>
                  <a:pt x="875182" y="231419"/>
                </a:lnTo>
                <a:lnTo>
                  <a:pt x="961961" y="231419"/>
                </a:lnTo>
                <a:lnTo>
                  <a:pt x="1009027" y="223621"/>
                </a:lnTo>
                <a:lnTo>
                  <a:pt x="1013714" y="222846"/>
                </a:lnTo>
                <a:lnTo>
                  <a:pt x="1047864" y="200901"/>
                </a:lnTo>
                <a:lnTo>
                  <a:pt x="1066685" y="171272"/>
                </a:lnTo>
                <a:lnTo>
                  <a:pt x="1072464" y="139623"/>
                </a:lnTo>
                <a:close/>
              </a:path>
              <a:path w="1720850" h="508000">
                <a:moveTo>
                  <a:pt x="1228750" y="187617"/>
                </a:moveTo>
                <a:lnTo>
                  <a:pt x="1221219" y="187617"/>
                </a:lnTo>
                <a:lnTo>
                  <a:pt x="1215542" y="204038"/>
                </a:lnTo>
                <a:lnTo>
                  <a:pt x="1208303" y="213499"/>
                </a:lnTo>
                <a:lnTo>
                  <a:pt x="1197190" y="217830"/>
                </a:lnTo>
                <a:lnTo>
                  <a:pt x="1179918" y="218871"/>
                </a:lnTo>
                <a:lnTo>
                  <a:pt x="1148943" y="218871"/>
                </a:lnTo>
                <a:lnTo>
                  <a:pt x="1140358" y="218160"/>
                </a:lnTo>
                <a:lnTo>
                  <a:pt x="1135367" y="215303"/>
                </a:lnTo>
                <a:lnTo>
                  <a:pt x="1133043" y="209207"/>
                </a:lnTo>
                <a:lnTo>
                  <a:pt x="1132471" y="198780"/>
                </a:lnTo>
                <a:lnTo>
                  <a:pt x="1132471" y="147993"/>
                </a:lnTo>
                <a:lnTo>
                  <a:pt x="1175727" y="147993"/>
                </a:lnTo>
                <a:lnTo>
                  <a:pt x="1185189" y="148691"/>
                </a:lnTo>
                <a:lnTo>
                  <a:pt x="1191209" y="151726"/>
                </a:lnTo>
                <a:lnTo>
                  <a:pt x="1194714" y="158457"/>
                </a:lnTo>
                <a:lnTo>
                  <a:pt x="1196657" y="170307"/>
                </a:lnTo>
                <a:lnTo>
                  <a:pt x="1204201" y="170307"/>
                </a:lnTo>
                <a:lnTo>
                  <a:pt x="1204201" y="114223"/>
                </a:lnTo>
                <a:lnTo>
                  <a:pt x="1196657" y="114223"/>
                </a:lnTo>
                <a:lnTo>
                  <a:pt x="1194955" y="125666"/>
                </a:lnTo>
                <a:lnTo>
                  <a:pt x="1191641" y="132054"/>
                </a:lnTo>
                <a:lnTo>
                  <a:pt x="1185595" y="134823"/>
                </a:lnTo>
                <a:lnTo>
                  <a:pt x="1175727" y="135432"/>
                </a:lnTo>
                <a:lnTo>
                  <a:pt x="1132471" y="135432"/>
                </a:lnTo>
                <a:lnTo>
                  <a:pt x="1132471" y="70421"/>
                </a:lnTo>
                <a:lnTo>
                  <a:pt x="1181582" y="70421"/>
                </a:lnTo>
                <a:lnTo>
                  <a:pt x="1210894" y="99720"/>
                </a:lnTo>
                <a:lnTo>
                  <a:pt x="1218412" y="99720"/>
                </a:lnTo>
                <a:lnTo>
                  <a:pt x="1215923" y="57861"/>
                </a:lnTo>
                <a:lnTo>
                  <a:pt x="1073327" y="57861"/>
                </a:lnTo>
                <a:lnTo>
                  <a:pt x="1073327" y="65392"/>
                </a:lnTo>
                <a:lnTo>
                  <a:pt x="1085723" y="65773"/>
                </a:lnTo>
                <a:lnTo>
                  <a:pt x="1094524" y="67970"/>
                </a:lnTo>
                <a:lnTo>
                  <a:pt x="1099769" y="73634"/>
                </a:lnTo>
                <a:lnTo>
                  <a:pt x="1101509" y="84378"/>
                </a:lnTo>
                <a:lnTo>
                  <a:pt x="1101509" y="204635"/>
                </a:lnTo>
                <a:lnTo>
                  <a:pt x="1100277" y="214236"/>
                </a:lnTo>
                <a:lnTo>
                  <a:pt x="1095883" y="220116"/>
                </a:lnTo>
                <a:lnTo>
                  <a:pt x="1087259" y="223075"/>
                </a:lnTo>
                <a:lnTo>
                  <a:pt x="1073327" y="223888"/>
                </a:lnTo>
                <a:lnTo>
                  <a:pt x="1073327" y="231419"/>
                </a:lnTo>
                <a:lnTo>
                  <a:pt x="1224572" y="231419"/>
                </a:lnTo>
                <a:lnTo>
                  <a:pt x="1228750" y="187617"/>
                </a:lnTo>
                <a:close/>
              </a:path>
              <a:path w="1720850" h="508000">
                <a:moveTo>
                  <a:pt x="1234821" y="457822"/>
                </a:moveTo>
                <a:lnTo>
                  <a:pt x="1221041" y="424345"/>
                </a:lnTo>
                <a:lnTo>
                  <a:pt x="1190726" y="400431"/>
                </a:lnTo>
                <a:lnTo>
                  <a:pt x="1160411" y="379603"/>
                </a:lnTo>
                <a:lnTo>
                  <a:pt x="1146644" y="355409"/>
                </a:lnTo>
                <a:lnTo>
                  <a:pt x="1148397" y="346646"/>
                </a:lnTo>
                <a:lnTo>
                  <a:pt x="1153617" y="339356"/>
                </a:lnTo>
                <a:lnTo>
                  <a:pt x="1162177" y="334365"/>
                </a:lnTo>
                <a:lnTo>
                  <a:pt x="1173988" y="332524"/>
                </a:lnTo>
                <a:lnTo>
                  <a:pt x="1188275" y="334962"/>
                </a:lnTo>
                <a:lnTo>
                  <a:pt x="1201013" y="341972"/>
                </a:lnTo>
                <a:lnTo>
                  <a:pt x="1211618" y="353123"/>
                </a:lnTo>
                <a:lnTo>
                  <a:pt x="1219466" y="367957"/>
                </a:lnTo>
                <a:lnTo>
                  <a:pt x="1227848" y="367957"/>
                </a:lnTo>
                <a:lnTo>
                  <a:pt x="1221714" y="324713"/>
                </a:lnTo>
                <a:lnTo>
                  <a:pt x="1214729" y="324713"/>
                </a:lnTo>
                <a:lnTo>
                  <a:pt x="1212507" y="327228"/>
                </a:lnTo>
                <a:lnTo>
                  <a:pt x="1210538" y="328053"/>
                </a:lnTo>
                <a:lnTo>
                  <a:pt x="1202169" y="328053"/>
                </a:lnTo>
                <a:lnTo>
                  <a:pt x="1197711" y="326936"/>
                </a:lnTo>
                <a:lnTo>
                  <a:pt x="1179855" y="323596"/>
                </a:lnTo>
                <a:lnTo>
                  <a:pt x="1170647" y="323596"/>
                </a:lnTo>
                <a:lnTo>
                  <a:pt x="1150061" y="326580"/>
                </a:lnTo>
                <a:lnTo>
                  <a:pt x="1133906" y="334962"/>
                </a:lnTo>
                <a:lnTo>
                  <a:pt x="1123353" y="347840"/>
                </a:lnTo>
                <a:lnTo>
                  <a:pt x="1119581" y="364337"/>
                </a:lnTo>
                <a:lnTo>
                  <a:pt x="1133309" y="395414"/>
                </a:lnTo>
                <a:lnTo>
                  <a:pt x="1163523" y="419366"/>
                </a:lnTo>
                <a:lnTo>
                  <a:pt x="1193736" y="441553"/>
                </a:lnTo>
                <a:lnTo>
                  <a:pt x="1207477" y="467296"/>
                </a:lnTo>
                <a:lnTo>
                  <a:pt x="1204937" y="478853"/>
                </a:lnTo>
                <a:lnTo>
                  <a:pt x="1197813" y="487946"/>
                </a:lnTo>
                <a:lnTo>
                  <a:pt x="1186878" y="493890"/>
                </a:lnTo>
                <a:lnTo>
                  <a:pt x="1172883" y="496036"/>
                </a:lnTo>
                <a:lnTo>
                  <a:pt x="1156195" y="493356"/>
                </a:lnTo>
                <a:lnTo>
                  <a:pt x="1142352" y="485559"/>
                </a:lnTo>
                <a:lnTo>
                  <a:pt x="1131709" y="472960"/>
                </a:lnTo>
                <a:lnTo>
                  <a:pt x="1124597" y="455853"/>
                </a:lnTo>
                <a:lnTo>
                  <a:pt x="1116228" y="455853"/>
                </a:lnTo>
                <a:lnTo>
                  <a:pt x="1120889" y="488086"/>
                </a:lnTo>
                <a:lnTo>
                  <a:pt x="1116291" y="485990"/>
                </a:lnTo>
                <a:lnTo>
                  <a:pt x="1099870" y="474510"/>
                </a:lnTo>
                <a:lnTo>
                  <a:pt x="1082192" y="458368"/>
                </a:lnTo>
                <a:lnTo>
                  <a:pt x="1064044" y="440220"/>
                </a:lnTo>
                <a:lnTo>
                  <a:pt x="1059522" y="435762"/>
                </a:lnTo>
                <a:lnTo>
                  <a:pt x="1053579" y="430072"/>
                </a:lnTo>
                <a:lnTo>
                  <a:pt x="1053071" y="429615"/>
                </a:lnTo>
                <a:lnTo>
                  <a:pt x="1047635" y="424649"/>
                </a:lnTo>
                <a:lnTo>
                  <a:pt x="1045171" y="422643"/>
                </a:lnTo>
                <a:lnTo>
                  <a:pt x="1043114" y="420966"/>
                </a:lnTo>
                <a:lnTo>
                  <a:pt x="1058506" y="412648"/>
                </a:lnTo>
                <a:lnTo>
                  <a:pt x="1069492" y="402310"/>
                </a:lnTo>
                <a:lnTo>
                  <a:pt x="1076083" y="389940"/>
                </a:lnTo>
                <a:lnTo>
                  <a:pt x="1078280" y="375488"/>
                </a:lnTo>
                <a:lnTo>
                  <a:pt x="1074394" y="356971"/>
                </a:lnTo>
                <a:lnTo>
                  <a:pt x="1061605" y="340995"/>
                </a:lnTo>
                <a:lnTo>
                  <a:pt x="1045692" y="333349"/>
                </a:lnTo>
                <a:lnTo>
                  <a:pt x="1044524" y="332790"/>
                </a:lnTo>
                <a:lnTo>
                  <a:pt x="1044524" y="378282"/>
                </a:lnTo>
                <a:lnTo>
                  <a:pt x="1041933" y="396989"/>
                </a:lnTo>
                <a:lnTo>
                  <a:pt x="1033462" y="410502"/>
                </a:lnTo>
                <a:lnTo>
                  <a:pt x="1018019" y="419011"/>
                </a:lnTo>
                <a:lnTo>
                  <a:pt x="994562" y="422643"/>
                </a:lnTo>
                <a:lnTo>
                  <a:pt x="992898" y="422643"/>
                </a:lnTo>
                <a:lnTo>
                  <a:pt x="987590" y="422097"/>
                </a:lnTo>
                <a:lnTo>
                  <a:pt x="985634" y="421817"/>
                </a:lnTo>
                <a:lnTo>
                  <a:pt x="985634" y="334467"/>
                </a:lnTo>
                <a:lnTo>
                  <a:pt x="988148" y="333921"/>
                </a:lnTo>
                <a:lnTo>
                  <a:pt x="994841" y="333349"/>
                </a:lnTo>
                <a:lnTo>
                  <a:pt x="999020" y="333349"/>
                </a:lnTo>
                <a:lnTo>
                  <a:pt x="1018971" y="336410"/>
                </a:lnTo>
                <a:lnTo>
                  <a:pt x="1033183" y="345249"/>
                </a:lnTo>
                <a:lnTo>
                  <a:pt x="1041692" y="359371"/>
                </a:lnTo>
                <a:lnTo>
                  <a:pt x="1044524" y="378282"/>
                </a:lnTo>
                <a:lnTo>
                  <a:pt x="1044524" y="332790"/>
                </a:lnTo>
                <a:lnTo>
                  <a:pt x="1038250" y="329780"/>
                </a:lnTo>
                <a:lnTo>
                  <a:pt x="1002652" y="325539"/>
                </a:lnTo>
                <a:lnTo>
                  <a:pt x="997064" y="325551"/>
                </a:lnTo>
                <a:lnTo>
                  <a:pt x="979398" y="325780"/>
                </a:lnTo>
                <a:lnTo>
                  <a:pt x="968629" y="326097"/>
                </a:lnTo>
                <a:lnTo>
                  <a:pt x="934948" y="327863"/>
                </a:lnTo>
                <a:lnTo>
                  <a:pt x="928725" y="328053"/>
                </a:lnTo>
                <a:lnTo>
                  <a:pt x="928725" y="335584"/>
                </a:lnTo>
                <a:lnTo>
                  <a:pt x="942428" y="336562"/>
                </a:lnTo>
                <a:lnTo>
                  <a:pt x="950277" y="340093"/>
                </a:lnTo>
                <a:lnTo>
                  <a:pt x="953833" y="347014"/>
                </a:lnTo>
                <a:lnTo>
                  <a:pt x="954582" y="356971"/>
                </a:lnTo>
                <a:lnTo>
                  <a:pt x="954595" y="471195"/>
                </a:lnTo>
                <a:lnTo>
                  <a:pt x="953909" y="481723"/>
                </a:lnTo>
                <a:lnTo>
                  <a:pt x="950480" y="489305"/>
                </a:lnTo>
                <a:lnTo>
                  <a:pt x="942657" y="493280"/>
                </a:lnTo>
                <a:lnTo>
                  <a:pt x="928725" y="494080"/>
                </a:lnTo>
                <a:lnTo>
                  <a:pt x="928725" y="501611"/>
                </a:lnTo>
                <a:lnTo>
                  <a:pt x="1014095" y="501611"/>
                </a:lnTo>
                <a:lnTo>
                  <a:pt x="1014095" y="494080"/>
                </a:lnTo>
                <a:lnTo>
                  <a:pt x="998931" y="493496"/>
                </a:lnTo>
                <a:lnTo>
                  <a:pt x="990346" y="489585"/>
                </a:lnTo>
                <a:lnTo>
                  <a:pt x="986510" y="481012"/>
                </a:lnTo>
                <a:lnTo>
                  <a:pt x="985634" y="466458"/>
                </a:lnTo>
                <a:lnTo>
                  <a:pt x="985634" y="429615"/>
                </a:lnTo>
                <a:lnTo>
                  <a:pt x="992898" y="430466"/>
                </a:lnTo>
                <a:lnTo>
                  <a:pt x="1002372" y="430187"/>
                </a:lnTo>
                <a:lnTo>
                  <a:pt x="1040612" y="456412"/>
                </a:lnTo>
                <a:lnTo>
                  <a:pt x="1055395" y="471195"/>
                </a:lnTo>
                <a:lnTo>
                  <a:pt x="1072908" y="487222"/>
                </a:lnTo>
                <a:lnTo>
                  <a:pt x="1091069" y="497890"/>
                </a:lnTo>
                <a:lnTo>
                  <a:pt x="1114844" y="503580"/>
                </a:lnTo>
                <a:lnTo>
                  <a:pt x="1123162" y="503859"/>
                </a:lnTo>
                <a:lnTo>
                  <a:pt x="1123213" y="504139"/>
                </a:lnTo>
                <a:lnTo>
                  <a:pt x="1129906" y="504139"/>
                </a:lnTo>
                <a:lnTo>
                  <a:pt x="1149146" y="504685"/>
                </a:lnTo>
                <a:lnTo>
                  <a:pt x="1149146" y="503110"/>
                </a:lnTo>
                <a:lnTo>
                  <a:pt x="1151204" y="503567"/>
                </a:lnTo>
                <a:lnTo>
                  <a:pt x="1161249" y="505294"/>
                </a:lnTo>
                <a:lnTo>
                  <a:pt x="1174826" y="506082"/>
                </a:lnTo>
                <a:lnTo>
                  <a:pt x="1199261" y="502577"/>
                </a:lnTo>
                <a:lnTo>
                  <a:pt x="1218209" y="492721"/>
                </a:lnTo>
                <a:lnTo>
                  <a:pt x="1230464" y="477481"/>
                </a:lnTo>
                <a:lnTo>
                  <a:pt x="1234821" y="457822"/>
                </a:lnTo>
                <a:close/>
              </a:path>
              <a:path w="1720850" h="508000">
                <a:moveTo>
                  <a:pt x="1331595" y="328053"/>
                </a:moveTo>
                <a:lnTo>
                  <a:pt x="1253731" y="328053"/>
                </a:lnTo>
                <a:lnTo>
                  <a:pt x="1253731" y="335584"/>
                </a:lnTo>
                <a:lnTo>
                  <a:pt x="1265440" y="336613"/>
                </a:lnTo>
                <a:lnTo>
                  <a:pt x="1272400" y="340296"/>
                </a:lnTo>
                <a:lnTo>
                  <a:pt x="1275753" y="346849"/>
                </a:lnTo>
                <a:lnTo>
                  <a:pt x="1276616" y="356514"/>
                </a:lnTo>
                <a:lnTo>
                  <a:pt x="1276616" y="470090"/>
                </a:lnTo>
                <a:lnTo>
                  <a:pt x="1276146" y="480631"/>
                </a:lnTo>
                <a:lnTo>
                  <a:pt x="1273454" y="488251"/>
                </a:lnTo>
                <a:lnTo>
                  <a:pt x="1266621" y="492798"/>
                </a:lnTo>
                <a:lnTo>
                  <a:pt x="1253731" y="494080"/>
                </a:lnTo>
                <a:lnTo>
                  <a:pt x="1253731" y="501611"/>
                </a:lnTo>
                <a:lnTo>
                  <a:pt x="1331595" y="501611"/>
                </a:lnTo>
                <a:lnTo>
                  <a:pt x="1331595" y="494080"/>
                </a:lnTo>
                <a:lnTo>
                  <a:pt x="1319377" y="493204"/>
                </a:lnTo>
                <a:lnTo>
                  <a:pt x="1312062" y="489165"/>
                </a:lnTo>
                <a:lnTo>
                  <a:pt x="1308519" y="481101"/>
                </a:lnTo>
                <a:lnTo>
                  <a:pt x="1307592" y="468134"/>
                </a:lnTo>
                <a:lnTo>
                  <a:pt x="1307592" y="359587"/>
                </a:lnTo>
                <a:lnTo>
                  <a:pt x="1308722" y="347484"/>
                </a:lnTo>
                <a:lnTo>
                  <a:pt x="1312583" y="340156"/>
                </a:lnTo>
                <a:lnTo>
                  <a:pt x="1319961" y="336550"/>
                </a:lnTo>
                <a:lnTo>
                  <a:pt x="1331595" y="335584"/>
                </a:lnTo>
                <a:lnTo>
                  <a:pt x="1331595" y="328053"/>
                </a:lnTo>
                <a:close/>
              </a:path>
              <a:path w="1720850" h="508000">
                <a:moveTo>
                  <a:pt x="1460639" y="57861"/>
                </a:moveTo>
                <a:lnTo>
                  <a:pt x="1393113" y="57861"/>
                </a:lnTo>
                <a:lnTo>
                  <a:pt x="1393113" y="65392"/>
                </a:lnTo>
                <a:lnTo>
                  <a:pt x="1407668" y="66078"/>
                </a:lnTo>
                <a:lnTo>
                  <a:pt x="1416037" y="69443"/>
                </a:lnTo>
                <a:lnTo>
                  <a:pt x="1419834" y="76771"/>
                </a:lnTo>
                <a:lnTo>
                  <a:pt x="1420736" y="89395"/>
                </a:lnTo>
                <a:lnTo>
                  <a:pt x="1420736" y="189280"/>
                </a:lnTo>
                <a:lnTo>
                  <a:pt x="1296289" y="57861"/>
                </a:lnTo>
                <a:lnTo>
                  <a:pt x="1245781" y="57861"/>
                </a:lnTo>
                <a:lnTo>
                  <a:pt x="1245781" y="65392"/>
                </a:lnTo>
                <a:lnTo>
                  <a:pt x="1256385" y="66230"/>
                </a:lnTo>
                <a:lnTo>
                  <a:pt x="1262532" y="68465"/>
                </a:lnTo>
                <a:lnTo>
                  <a:pt x="1269225" y="74320"/>
                </a:lnTo>
                <a:lnTo>
                  <a:pt x="1269225" y="199885"/>
                </a:lnTo>
                <a:lnTo>
                  <a:pt x="1268387" y="211366"/>
                </a:lnTo>
                <a:lnTo>
                  <a:pt x="1265034" y="218897"/>
                </a:lnTo>
                <a:lnTo>
                  <a:pt x="1257922" y="222923"/>
                </a:lnTo>
                <a:lnTo>
                  <a:pt x="1245781" y="223888"/>
                </a:lnTo>
                <a:lnTo>
                  <a:pt x="1245781" y="231419"/>
                </a:lnTo>
                <a:lnTo>
                  <a:pt x="1312481" y="231419"/>
                </a:lnTo>
                <a:lnTo>
                  <a:pt x="1312481" y="223888"/>
                </a:lnTo>
                <a:lnTo>
                  <a:pt x="1297520" y="223266"/>
                </a:lnTo>
                <a:lnTo>
                  <a:pt x="1289100" y="218909"/>
                </a:lnTo>
                <a:lnTo>
                  <a:pt x="1285392" y="210197"/>
                </a:lnTo>
                <a:lnTo>
                  <a:pt x="1284566" y="196545"/>
                </a:lnTo>
                <a:lnTo>
                  <a:pt x="1284566" y="89395"/>
                </a:lnTo>
                <a:lnTo>
                  <a:pt x="1421015" y="233095"/>
                </a:lnTo>
                <a:lnTo>
                  <a:pt x="1436090" y="233095"/>
                </a:lnTo>
                <a:lnTo>
                  <a:pt x="1436090" y="89954"/>
                </a:lnTo>
                <a:lnTo>
                  <a:pt x="1437297" y="77165"/>
                </a:lnTo>
                <a:lnTo>
                  <a:pt x="1441361" y="69723"/>
                </a:lnTo>
                <a:lnTo>
                  <a:pt x="1448917" y="66243"/>
                </a:lnTo>
                <a:lnTo>
                  <a:pt x="1460639" y="65392"/>
                </a:lnTo>
                <a:lnTo>
                  <a:pt x="1460639" y="57861"/>
                </a:lnTo>
                <a:close/>
              </a:path>
              <a:path w="1720850" h="508000">
                <a:moveTo>
                  <a:pt x="1720418" y="328053"/>
                </a:moveTo>
                <a:lnTo>
                  <a:pt x="1654835" y="328053"/>
                </a:lnTo>
                <a:lnTo>
                  <a:pt x="1654835" y="335584"/>
                </a:lnTo>
                <a:lnTo>
                  <a:pt x="1667408" y="335584"/>
                </a:lnTo>
                <a:lnTo>
                  <a:pt x="1672717" y="338099"/>
                </a:lnTo>
                <a:lnTo>
                  <a:pt x="1672717" y="348145"/>
                </a:lnTo>
                <a:lnTo>
                  <a:pt x="1669910" y="353720"/>
                </a:lnTo>
                <a:lnTo>
                  <a:pt x="1631696" y="414553"/>
                </a:lnTo>
                <a:lnTo>
                  <a:pt x="1587881" y="352044"/>
                </a:lnTo>
                <a:lnTo>
                  <a:pt x="1585645" y="347306"/>
                </a:lnTo>
                <a:lnTo>
                  <a:pt x="1585645" y="338658"/>
                </a:lnTo>
                <a:lnTo>
                  <a:pt x="1590103" y="335584"/>
                </a:lnTo>
                <a:lnTo>
                  <a:pt x="1605178" y="335584"/>
                </a:lnTo>
                <a:lnTo>
                  <a:pt x="1605178" y="328053"/>
                </a:lnTo>
                <a:lnTo>
                  <a:pt x="1521180" y="328053"/>
                </a:lnTo>
                <a:lnTo>
                  <a:pt x="1521180" y="329755"/>
                </a:lnTo>
                <a:lnTo>
                  <a:pt x="1520507" y="323303"/>
                </a:lnTo>
                <a:lnTo>
                  <a:pt x="1512989" y="323303"/>
                </a:lnTo>
                <a:lnTo>
                  <a:pt x="1511300" y="327494"/>
                </a:lnTo>
                <a:lnTo>
                  <a:pt x="1509064" y="328053"/>
                </a:lnTo>
                <a:lnTo>
                  <a:pt x="1369555" y="328053"/>
                </a:lnTo>
                <a:lnTo>
                  <a:pt x="1365631" y="327761"/>
                </a:lnTo>
                <a:lnTo>
                  <a:pt x="1360614" y="326644"/>
                </a:lnTo>
                <a:lnTo>
                  <a:pt x="1358658" y="323303"/>
                </a:lnTo>
                <a:lnTo>
                  <a:pt x="1351127" y="323303"/>
                </a:lnTo>
                <a:lnTo>
                  <a:pt x="1346098" y="371297"/>
                </a:lnTo>
                <a:lnTo>
                  <a:pt x="1354201" y="371297"/>
                </a:lnTo>
                <a:lnTo>
                  <a:pt x="1357744" y="354266"/>
                </a:lnTo>
                <a:lnTo>
                  <a:pt x="1362710" y="345071"/>
                </a:lnTo>
                <a:lnTo>
                  <a:pt x="1369974" y="341325"/>
                </a:lnTo>
                <a:lnTo>
                  <a:pt x="1380439" y="340601"/>
                </a:lnTo>
                <a:lnTo>
                  <a:pt x="1420329" y="340601"/>
                </a:lnTo>
                <a:lnTo>
                  <a:pt x="1420329" y="472033"/>
                </a:lnTo>
                <a:lnTo>
                  <a:pt x="1419186" y="483247"/>
                </a:lnTo>
                <a:lnTo>
                  <a:pt x="1414602" y="489966"/>
                </a:lnTo>
                <a:lnTo>
                  <a:pt x="1404785" y="493229"/>
                </a:lnTo>
                <a:lnTo>
                  <a:pt x="1387957" y="494080"/>
                </a:lnTo>
                <a:lnTo>
                  <a:pt x="1387957" y="501611"/>
                </a:lnTo>
                <a:lnTo>
                  <a:pt x="1483677" y="501611"/>
                </a:lnTo>
                <a:lnTo>
                  <a:pt x="1483677" y="494080"/>
                </a:lnTo>
                <a:lnTo>
                  <a:pt x="1466253" y="493306"/>
                </a:lnTo>
                <a:lnTo>
                  <a:pt x="1456512" y="490181"/>
                </a:lnTo>
                <a:lnTo>
                  <a:pt x="1452245" y="483489"/>
                </a:lnTo>
                <a:lnTo>
                  <a:pt x="1451317" y="472033"/>
                </a:lnTo>
                <a:lnTo>
                  <a:pt x="1451317" y="340601"/>
                </a:lnTo>
                <a:lnTo>
                  <a:pt x="1491208" y="340601"/>
                </a:lnTo>
                <a:lnTo>
                  <a:pt x="1501825" y="341325"/>
                </a:lnTo>
                <a:lnTo>
                  <a:pt x="1509141" y="345071"/>
                </a:lnTo>
                <a:lnTo>
                  <a:pt x="1514043" y="354266"/>
                </a:lnTo>
                <a:lnTo>
                  <a:pt x="1517434" y="371297"/>
                </a:lnTo>
                <a:lnTo>
                  <a:pt x="1525524" y="371297"/>
                </a:lnTo>
                <a:lnTo>
                  <a:pt x="1521790" y="335648"/>
                </a:lnTo>
                <a:lnTo>
                  <a:pt x="1531975" y="336638"/>
                </a:lnTo>
                <a:lnTo>
                  <a:pt x="1539887" y="339661"/>
                </a:lnTo>
                <a:lnTo>
                  <a:pt x="1547164" y="346303"/>
                </a:lnTo>
                <a:lnTo>
                  <a:pt x="1556067" y="358190"/>
                </a:lnTo>
                <a:lnTo>
                  <a:pt x="1608518" y="433527"/>
                </a:lnTo>
                <a:lnTo>
                  <a:pt x="1608518" y="468972"/>
                </a:lnTo>
                <a:lnTo>
                  <a:pt x="1607324" y="482663"/>
                </a:lnTo>
                <a:lnTo>
                  <a:pt x="1603082" y="490220"/>
                </a:lnTo>
                <a:lnTo>
                  <a:pt x="1594866" y="493420"/>
                </a:lnTo>
                <a:lnTo>
                  <a:pt x="1581734" y="494093"/>
                </a:lnTo>
                <a:lnTo>
                  <a:pt x="1581734" y="501611"/>
                </a:lnTo>
                <a:lnTo>
                  <a:pt x="1666011" y="501611"/>
                </a:lnTo>
                <a:lnTo>
                  <a:pt x="1666011" y="494093"/>
                </a:lnTo>
                <a:lnTo>
                  <a:pt x="1652104" y="493204"/>
                </a:lnTo>
                <a:lnTo>
                  <a:pt x="1644078" y="489699"/>
                </a:lnTo>
                <a:lnTo>
                  <a:pt x="1640395" y="482320"/>
                </a:lnTo>
                <a:lnTo>
                  <a:pt x="1639506" y="469811"/>
                </a:lnTo>
                <a:lnTo>
                  <a:pt x="1639506" y="431025"/>
                </a:lnTo>
                <a:lnTo>
                  <a:pt x="1677174" y="370192"/>
                </a:lnTo>
                <a:lnTo>
                  <a:pt x="1707578" y="337896"/>
                </a:lnTo>
                <a:lnTo>
                  <a:pt x="1720418" y="335584"/>
                </a:lnTo>
                <a:lnTo>
                  <a:pt x="1720418" y="328053"/>
                </a:lnTo>
                <a:close/>
              </a:path>
            </a:pathLst>
          </a:custGeom>
          <a:solidFill>
            <a:srgbClr val="FFFFFF"/>
          </a:solidFill>
        </p:spPr>
        <p:txBody>
          <a:bodyPr wrap="square" lIns="0" tIns="0" rIns="0" bIns="0" rtlCol="0"/>
          <a:lstStyle/>
          <a:p>
            <a:endParaRPr dirty="0"/>
          </a:p>
        </p:txBody>
      </p:sp>
      <p:sp>
        <p:nvSpPr>
          <p:cNvPr id="19" name="Date Placeholder 18">
            <a:extLst>
              <a:ext uri="{FF2B5EF4-FFF2-40B4-BE49-F238E27FC236}">
                <a16:creationId xmlns:a16="http://schemas.microsoft.com/office/drawing/2014/main" id="{33E76BDE-4DA2-C749-9120-EDD9C5E61B31}"/>
              </a:ext>
            </a:extLst>
          </p:cNvPr>
          <p:cNvSpPr>
            <a:spLocks noGrp="1"/>
          </p:cNvSpPr>
          <p:nvPr>
            <p:ph type="dt" sz="half" idx="10"/>
          </p:nvPr>
        </p:nvSpPr>
        <p:spPr>
          <a:xfrm>
            <a:off x="888037" y="6377940"/>
            <a:ext cx="2804160" cy="342900"/>
          </a:xfrm>
        </p:spPr>
        <p:txBody>
          <a:bodyPr/>
          <a:lstStyle/>
          <a:p>
            <a:fld id="{1D8BD707-D9CF-40AE-B4C6-C98DA3205C09}" type="datetimeFigureOut">
              <a:rPr lang="en-US" smtClean="0"/>
              <a:t>12/31/2020</a:t>
            </a:fld>
            <a:endParaRPr lang="en-US"/>
          </a:p>
        </p:txBody>
      </p:sp>
      <p:sp>
        <p:nvSpPr>
          <p:cNvPr id="20" name="Footer Placeholder 19">
            <a:extLst>
              <a:ext uri="{FF2B5EF4-FFF2-40B4-BE49-F238E27FC236}">
                <a16:creationId xmlns:a16="http://schemas.microsoft.com/office/drawing/2014/main" id="{C61ED357-102D-C94A-88DC-BE3A0362C3FF}"/>
              </a:ext>
            </a:extLst>
          </p:cNvPr>
          <p:cNvSpPr>
            <a:spLocks noGrp="1"/>
          </p:cNvSpPr>
          <p:nvPr>
            <p:ph type="ftr" sz="quarter" idx="11"/>
          </p:nvPr>
        </p:nvSpPr>
        <p:spPr/>
        <p:txBody>
          <a:bodyPr/>
          <a:lstStyle/>
          <a:p>
            <a:endParaRPr lang="en-US"/>
          </a:p>
        </p:txBody>
      </p:sp>
      <p:sp>
        <p:nvSpPr>
          <p:cNvPr id="21" name="Slide Number Placeholder 20">
            <a:extLst>
              <a:ext uri="{FF2B5EF4-FFF2-40B4-BE49-F238E27FC236}">
                <a16:creationId xmlns:a16="http://schemas.microsoft.com/office/drawing/2014/main" id="{B1951BBD-DA2A-6442-85A2-44959181E838}"/>
              </a:ext>
            </a:extLst>
          </p:cNvPr>
          <p:cNvSpPr>
            <a:spLocks noGrp="1"/>
          </p:cNvSpPr>
          <p:nvPr>
            <p:ph type="sldNum" sz="quarter" idx="12"/>
          </p:nvPr>
        </p:nvSpPr>
        <p:spPr/>
        <p:txBody>
          <a:bodyPr/>
          <a:lstStyle/>
          <a:p>
            <a:fld id="{B6F15528-21DE-4FAA-801E-634DDDAF4B2B}" type="slidenum">
              <a:rPr lang="en-US" smtClean="0"/>
              <a:t>‹#›</a:t>
            </a:fld>
            <a:endParaRPr lang="en-US"/>
          </a:p>
        </p:txBody>
      </p:sp>
      <p:sp>
        <p:nvSpPr>
          <p:cNvPr id="8" name="object 3">
            <a:extLst>
              <a:ext uri="{FF2B5EF4-FFF2-40B4-BE49-F238E27FC236}">
                <a16:creationId xmlns:a16="http://schemas.microsoft.com/office/drawing/2014/main" id="{C895C306-6889-0340-9D19-2D151611D6C2}"/>
              </a:ext>
            </a:extLst>
          </p:cNvPr>
          <p:cNvSpPr/>
          <p:nvPr userDrawn="1"/>
        </p:nvSpPr>
        <p:spPr>
          <a:xfrm>
            <a:off x="9537559" y="5163582"/>
            <a:ext cx="1720850" cy="508000"/>
          </a:xfrm>
          <a:custGeom>
            <a:avLst/>
            <a:gdLst/>
            <a:ahLst/>
            <a:cxnLst/>
            <a:rect l="l" t="t" r="r" b="b"/>
            <a:pathLst>
              <a:path w="1720850" h="508000">
                <a:moveTo>
                  <a:pt x="286842" y="270192"/>
                </a:moveTo>
                <a:lnTo>
                  <a:pt x="196811" y="270192"/>
                </a:lnTo>
                <a:lnTo>
                  <a:pt x="196811" y="280238"/>
                </a:lnTo>
                <a:lnTo>
                  <a:pt x="215099" y="281165"/>
                </a:lnTo>
                <a:lnTo>
                  <a:pt x="225958" y="285356"/>
                </a:lnTo>
                <a:lnTo>
                  <a:pt x="231178" y="294995"/>
                </a:lnTo>
                <a:lnTo>
                  <a:pt x="232524" y="312242"/>
                </a:lnTo>
                <a:lnTo>
                  <a:pt x="232524" y="411568"/>
                </a:lnTo>
                <a:lnTo>
                  <a:pt x="225831" y="446201"/>
                </a:lnTo>
                <a:lnTo>
                  <a:pt x="208013" y="468680"/>
                </a:lnTo>
                <a:lnTo>
                  <a:pt x="182448" y="480847"/>
                </a:lnTo>
                <a:lnTo>
                  <a:pt x="152539" y="484492"/>
                </a:lnTo>
                <a:lnTo>
                  <a:pt x="120472" y="480187"/>
                </a:lnTo>
                <a:lnTo>
                  <a:pt x="95288" y="466966"/>
                </a:lnTo>
                <a:lnTo>
                  <a:pt x="78816" y="444487"/>
                </a:lnTo>
                <a:lnTo>
                  <a:pt x="72923" y="412318"/>
                </a:lnTo>
                <a:lnTo>
                  <a:pt x="72923" y="312242"/>
                </a:lnTo>
                <a:lnTo>
                  <a:pt x="74155" y="296252"/>
                </a:lnTo>
                <a:lnTo>
                  <a:pt x="78968" y="286473"/>
                </a:lnTo>
                <a:lnTo>
                  <a:pt x="88925" y="281584"/>
                </a:lnTo>
                <a:lnTo>
                  <a:pt x="105664" y="280238"/>
                </a:lnTo>
                <a:lnTo>
                  <a:pt x="105664" y="270192"/>
                </a:lnTo>
                <a:lnTo>
                  <a:pt x="0" y="270192"/>
                </a:lnTo>
                <a:lnTo>
                  <a:pt x="0" y="280238"/>
                </a:lnTo>
                <a:lnTo>
                  <a:pt x="15760" y="281470"/>
                </a:lnTo>
                <a:lnTo>
                  <a:pt x="25425" y="285864"/>
                </a:lnTo>
                <a:lnTo>
                  <a:pt x="30289" y="294525"/>
                </a:lnTo>
                <a:lnTo>
                  <a:pt x="31623" y="308521"/>
                </a:lnTo>
                <a:lnTo>
                  <a:pt x="31623" y="413067"/>
                </a:lnTo>
                <a:lnTo>
                  <a:pt x="38646" y="453428"/>
                </a:lnTo>
                <a:lnTo>
                  <a:pt x="59423" y="483069"/>
                </a:lnTo>
                <a:lnTo>
                  <a:pt x="93459" y="501332"/>
                </a:lnTo>
                <a:lnTo>
                  <a:pt x="140258" y="507568"/>
                </a:lnTo>
                <a:lnTo>
                  <a:pt x="186436" y="501434"/>
                </a:lnTo>
                <a:lnTo>
                  <a:pt x="222008" y="483527"/>
                </a:lnTo>
                <a:lnTo>
                  <a:pt x="244881" y="454672"/>
                </a:lnTo>
                <a:lnTo>
                  <a:pt x="252984" y="415671"/>
                </a:lnTo>
                <a:lnTo>
                  <a:pt x="252984" y="312242"/>
                </a:lnTo>
                <a:lnTo>
                  <a:pt x="254292" y="296252"/>
                </a:lnTo>
                <a:lnTo>
                  <a:pt x="259308" y="286473"/>
                </a:lnTo>
                <a:lnTo>
                  <a:pt x="269621" y="281584"/>
                </a:lnTo>
                <a:lnTo>
                  <a:pt x="286842" y="280238"/>
                </a:lnTo>
                <a:lnTo>
                  <a:pt x="286842" y="270192"/>
                </a:lnTo>
                <a:close/>
              </a:path>
              <a:path w="1720850" h="508000">
                <a:moveTo>
                  <a:pt x="492188" y="328053"/>
                </a:moveTo>
                <a:lnTo>
                  <a:pt x="424662" y="328053"/>
                </a:lnTo>
                <a:lnTo>
                  <a:pt x="424662" y="335584"/>
                </a:lnTo>
                <a:lnTo>
                  <a:pt x="439216" y="336270"/>
                </a:lnTo>
                <a:lnTo>
                  <a:pt x="447586" y="339636"/>
                </a:lnTo>
                <a:lnTo>
                  <a:pt x="451396" y="346976"/>
                </a:lnTo>
                <a:lnTo>
                  <a:pt x="452297" y="359587"/>
                </a:lnTo>
                <a:lnTo>
                  <a:pt x="452297" y="459473"/>
                </a:lnTo>
                <a:lnTo>
                  <a:pt x="327825" y="328053"/>
                </a:lnTo>
                <a:lnTo>
                  <a:pt x="277329" y="328053"/>
                </a:lnTo>
                <a:lnTo>
                  <a:pt x="277329" y="335584"/>
                </a:lnTo>
                <a:lnTo>
                  <a:pt x="287934" y="336423"/>
                </a:lnTo>
                <a:lnTo>
                  <a:pt x="294068" y="338658"/>
                </a:lnTo>
                <a:lnTo>
                  <a:pt x="300774" y="344512"/>
                </a:lnTo>
                <a:lnTo>
                  <a:pt x="300774" y="470077"/>
                </a:lnTo>
                <a:lnTo>
                  <a:pt x="299935" y="481571"/>
                </a:lnTo>
                <a:lnTo>
                  <a:pt x="296583" y="489102"/>
                </a:lnTo>
                <a:lnTo>
                  <a:pt x="289471" y="493115"/>
                </a:lnTo>
                <a:lnTo>
                  <a:pt x="277329" y="494080"/>
                </a:lnTo>
                <a:lnTo>
                  <a:pt x="277329" y="501611"/>
                </a:lnTo>
                <a:lnTo>
                  <a:pt x="344030" y="501611"/>
                </a:lnTo>
                <a:lnTo>
                  <a:pt x="344030" y="494080"/>
                </a:lnTo>
                <a:lnTo>
                  <a:pt x="329069" y="493458"/>
                </a:lnTo>
                <a:lnTo>
                  <a:pt x="320649" y="489102"/>
                </a:lnTo>
                <a:lnTo>
                  <a:pt x="316941" y="480390"/>
                </a:lnTo>
                <a:lnTo>
                  <a:pt x="316115" y="466737"/>
                </a:lnTo>
                <a:lnTo>
                  <a:pt x="316115" y="359587"/>
                </a:lnTo>
                <a:lnTo>
                  <a:pt x="452577" y="503288"/>
                </a:lnTo>
                <a:lnTo>
                  <a:pt x="467639" y="503288"/>
                </a:lnTo>
                <a:lnTo>
                  <a:pt x="467639" y="360146"/>
                </a:lnTo>
                <a:lnTo>
                  <a:pt x="468845" y="347357"/>
                </a:lnTo>
                <a:lnTo>
                  <a:pt x="472909" y="339915"/>
                </a:lnTo>
                <a:lnTo>
                  <a:pt x="480466" y="336448"/>
                </a:lnTo>
                <a:lnTo>
                  <a:pt x="492188" y="335584"/>
                </a:lnTo>
                <a:lnTo>
                  <a:pt x="492188" y="328053"/>
                </a:lnTo>
                <a:close/>
              </a:path>
              <a:path w="1720850" h="508000">
                <a:moveTo>
                  <a:pt x="606983" y="0"/>
                </a:moveTo>
                <a:lnTo>
                  <a:pt x="526605" y="0"/>
                </a:lnTo>
                <a:lnTo>
                  <a:pt x="526605" y="10045"/>
                </a:lnTo>
                <a:lnTo>
                  <a:pt x="539318" y="10642"/>
                </a:lnTo>
                <a:lnTo>
                  <a:pt x="547712" y="12560"/>
                </a:lnTo>
                <a:lnTo>
                  <a:pt x="552348" y="16014"/>
                </a:lnTo>
                <a:lnTo>
                  <a:pt x="553770" y="21209"/>
                </a:lnTo>
                <a:lnTo>
                  <a:pt x="553643" y="24701"/>
                </a:lnTo>
                <a:lnTo>
                  <a:pt x="552665" y="29032"/>
                </a:lnTo>
                <a:lnTo>
                  <a:pt x="548195" y="39446"/>
                </a:lnTo>
                <a:lnTo>
                  <a:pt x="483831" y="193103"/>
                </a:lnTo>
                <a:lnTo>
                  <a:pt x="455460" y="134696"/>
                </a:lnTo>
                <a:lnTo>
                  <a:pt x="433603" y="89674"/>
                </a:lnTo>
                <a:lnTo>
                  <a:pt x="444004" y="68834"/>
                </a:lnTo>
                <a:lnTo>
                  <a:pt x="466712" y="24701"/>
                </a:lnTo>
                <a:lnTo>
                  <a:pt x="500938" y="10045"/>
                </a:lnTo>
                <a:lnTo>
                  <a:pt x="500938" y="0"/>
                </a:lnTo>
                <a:lnTo>
                  <a:pt x="446620" y="0"/>
                </a:lnTo>
                <a:lnTo>
                  <a:pt x="446620" y="11912"/>
                </a:lnTo>
                <a:lnTo>
                  <a:pt x="446620" y="19354"/>
                </a:lnTo>
                <a:lnTo>
                  <a:pt x="445503" y="23456"/>
                </a:lnTo>
                <a:lnTo>
                  <a:pt x="442531" y="29400"/>
                </a:lnTo>
                <a:lnTo>
                  <a:pt x="423557" y="68834"/>
                </a:lnTo>
                <a:lnTo>
                  <a:pt x="406069" y="33108"/>
                </a:lnTo>
                <a:lnTo>
                  <a:pt x="401942" y="24485"/>
                </a:lnTo>
                <a:lnTo>
                  <a:pt x="400494" y="20091"/>
                </a:lnTo>
                <a:lnTo>
                  <a:pt x="400494" y="11544"/>
                </a:lnTo>
                <a:lnTo>
                  <a:pt x="403834" y="10045"/>
                </a:lnTo>
                <a:lnTo>
                  <a:pt x="442899" y="10045"/>
                </a:lnTo>
                <a:lnTo>
                  <a:pt x="446620" y="11912"/>
                </a:lnTo>
                <a:lnTo>
                  <a:pt x="446620" y="0"/>
                </a:lnTo>
                <a:lnTo>
                  <a:pt x="326453" y="0"/>
                </a:lnTo>
                <a:lnTo>
                  <a:pt x="326453" y="10045"/>
                </a:lnTo>
                <a:lnTo>
                  <a:pt x="341388" y="10541"/>
                </a:lnTo>
                <a:lnTo>
                  <a:pt x="351370" y="14236"/>
                </a:lnTo>
                <a:lnTo>
                  <a:pt x="359410" y="23647"/>
                </a:lnTo>
                <a:lnTo>
                  <a:pt x="368490" y="41300"/>
                </a:lnTo>
                <a:lnTo>
                  <a:pt x="402717" y="113487"/>
                </a:lnTo>
                <a:lnTo>
                  <a:pt x="363651" y="194221"/>
                </a:lnTo>
                <a:lnTo>
                  <a:pt x="298919" y="56921"/>
                </a:lnTo>
                <a:lnTo>
                  <a:pt x="286639" y="22326"/>
                </a:lnTo>
                <a:lnTo>
                  <a:pt x="287743" y="16586"/>
                </a:lnTo>
                <a:lnTo>
                  <a:pt x="291604" y="12979"/>
                </a:lnTo>
                <a:lnTo>
                  <a:pt x="299034" y="10972"/>
                </a:lnTo>
                <a:lnTo>
                  <a:pt x="310832" y="10045"/>
                </a:lnTo>
                <a:lnTo>
                  <a:pt x="310832" y="0"/>
                </a:lnTo>
                <a:lnTo>
                  <a:pt x="202933" y="0"/>
                </a:lnTo>
                <a:lnTo>
                  <a:pt x="202933" y="10045"/>
                </a:lnTo>
                <a:lnTo>
                  <a:pt x="220345" y="10947"/>
                </a:lnTo>
                <a:lnTo>
                  <a:pt x="232079" y="15062"/>
                </a:lnTo>
                <a:lnTo>
                  <a:pt x="240957" y="24485"/>
                </a:lnTo>
                <a:lnTo>
                  <a:pt x="249809" y="41300"/>
                </a:lnTo>
                <a:lnTo>
                  <a:pt x="340588" y="237375"/>
                </a:lnTo>
                <a:lnTo>
                  <a:pt x="363651" y="237375"/>
                </a:lnTo>
                <a:lnTo>
                  <a:pt x="384289" y="194221"/>
                </a:lnTo>
                <a:lnTo>
                  <a:pt x="412762" y="134696"/>
                </a:lnTo>
                <a:lnTo>
                  <a:pt x="461492" y="237375"/>
                </a:lnTo>
                <a:lnTo>
                  <a:pt x="485305" y="237375"/>
                </a:lnTo>
                <a:lnTo>
                  <a:pt x="503834" y="193103"/>
                </a:lnTo>
                <a:lnTo>
                  <a:pt x="563829" y="49860"/>
                </a:lnTo>
                <a:lnTo>
                  <a:pt x="583577" y="15722"/>
                </a:lnTo>
                <a:lnTo>
                  <a:pt x="606983" y="10045"/>
                </a:lnTo>
                <a:lnTo>
                  <a:pt x="606983" y="0"/>
                </a:lnTo>
                <a:close/>
              </a:path>
              <a:path w="1720850" h="508000">
                <a:moveTo>
                  <a:pt x="877443" y="189280"/>
                </a:moveTo>
                <a:lnTo>
                  <a:pt x="869061" y="189280"/>
                </a:lnTo>
                <a:lnTo>
                  <a:pt x="856335" y="205917"/>
                </a:lnTo>
                <a:lnTo>
                  <a:pt x="846963" y="214757"/>
                </a:lnTo>
                <a:lnTo>
                  <a:pt x="837044" y="218249"/>
                </a:lnTo>
                <a:lnTo>
                  <a:pt x="822744" y="218871"/>
                </a:lnTo>
                <a:lnTo>
                  <a:pt x="781164" y="218871"/>
                </a:lnTo>
                <a:lnTo>
                  <a:pt x="778941" y="216636"/>
                </a:lnTo>
                <a:lnTo>
                  <a:pt x="778941" y="87439"/>
                </a:lnTo>
                <a:lnTo>
                  <a:pt x="779932" y="75171"/>
                </a:lnTo>
                <a:lnTo>
                  <a:pt x="784377" y="68567"/>
                </a:lnTo>
                <a:lnTo>
                  <a:pt x="794473" y="65900"/>
                </a:lnTo>
                <a:lnTo>
                  <a:pt x="812419" y="65392"/>
                </a:lnTo>
                <a:lnTo>
                  <a:pt x="812419" y="57861"/>
                </a:lnTo>
                <a:lnTo>
                  <a:pt x="720890" y="57861"/>
                </a:lnTo>
                <a:lnTo>
                  <a:pt x="720890" y="65392"/>
                </a:lnTo>
                <a:lnTo>
                  <a:pt x="735723" y="66243"/>
                </a:lnTo>
                <a:lnTo>
                  <a:pt x="743851" y="70065"/>
                </a:lnTo>
                <a:lnTo>
                  <a:pt x="747268" y="77558"/>
                </a:lnTo>
                <a:lnTo>
                  <a:pt x="747966" y="89395"/>
                </a:lnTo>
                <a:lnTo>
                  <a:pt x="747966" y="199885"/>
                </a:lnTo>
                <a:lnTo>
                  <a:pt x="746874" y="212940"/>
                </a:lnTo>
                <a:lnTo>
                  <a:pt x="742810" y="220154"/>
                </a:lnTo>
                <a:lnTo>
                  <a:pt x="734542" y="223240"/>
                </a:lnTo>
                <a:lnTo>
                  <a:pt x="722642" y="223812"/>
                </a:lnTo>
                <a:lnTo>
                  <a:pt x="712965" y="223024"/>
                </a:lnTo>
                <a:lnTo>
                  <a:pt x="705904" y="219494"/>
                </a:lnTo>
                <a:lnTo>
                  <a:pt x="700608" y="211836"/>
                </a:lnTo>
                <a:lnTo>
                  <a:pt x="695236" y="198767"/>
                </a:lnTo>
                <a:lnTo>
                  <a:pt x="682282" y="164160"/>
                </a:lnTo>
                <a:lnTo>
                  <a:pt x="677062" y="150215"/>
                </a:lnTo>
                <a:lnTo>
                  <a:pt x="650646" y="79629"/>
                </a:lnTo>
                <a:lnTo>
                  <a:pt x="646391" y="68275"/>
                </a:lnTo>
                <a:lnTo>
                  <a:pt x="646391" y="150215"/>
                </a:lnTo>
                <a:lnTo>
                  <a:pt x="593090" y="150215"/>
                </a:lnTo>
                <a:lnTo>
                  <a:pt x="619607" y="79629"/>
                </a:lnTo>
                <a:lnTo>
                  <a:pt x="646391" y="150215"/>
                </a:lnTo>
                <a:lnTo>
                  <a:pt x="646391" y="68275"/>
                </a:lnTo>
                <a:lnTo>
                  <a:pt x="640816" y="53390"/>
                </a:lnTo>
                <a:lnTo>
                  <a:pt x="609561" y="53390"/>
                </a:lnTo>
                <a:lnTo>
                  <a:pt x="611784" y="60363"/>
                </a:lnTo>
                <a:lnTo>
                  <a:pt x="561289" y="198767"/>
                </a:lnTo>
                <a:lnTo>
                  <a:pt x="555879" y="211874"/>
                </a:lnTo>
                <a:lnTo>
                  <a:pt x="550291" y="219392"/>
                </a:lnTo>
                <a:lnTo>
                  <a:pt x="542645" y="222910"/>
                </a:lnTo>
                <a:lnTo>
                  <a:pt x="531152" y="223888"/>
                </a:lnTo>
                <a:lnTo>
                  <a:pt x="531152" y="231419"/>
                </a:lnTo>
                <a:lnTo>
                  <a:pt x="599236" y="231419"/>
                </a:lnTo>
                <a:lnTo>
                  <a:pt x="599236" y="223888"/>
                </a:lnTo>
                <a:lnTo>
                  <a:pt x="585470" y="223685"/>
                </a:lnTo>
                <a:lnTo>
                  <a:pt x="576910" y="221792"/>
                </a:lnTo>
                <a:lnTo>
                  <a:pt x="572554" y="218236"/>
                </a:lnTo>
                <a:lnTo>
                  <a:pt x="571322" y="213004"/>
                </a:lnTo>
                <a:lnTo>
                  <a:pt x="571322" y="210210"/>
                </a:lnTo>
                <a:lnTo>
                  <a:pt x="572173" y="206590"/>
                </a:lnTo>
                <a:lnTo>
                  <a:pt x="587794" y="164160"/>
                </a:lnTo>
                <a:lnTo>
                  <a:pt x="651700" y="164160"/>
                </a:lnTo>
                <a:lnTo>
                  <a:pt x="667880" y="206019"/>
                </a:lnTo>
                <a:lnTo>
                  <a:pt x="668985" y="210769"/>
                </a:lnTo>
                <a:lnTo>
                  <a:pt x="668985" y="213563"/>
                </a:lnTo>
                <a:lnTo>
                  <a:pt x="667689" y="218592"/>
                </a:lnTo>
                <a:lnTo>
                  <a:pt x="663168" y="221767"/>
                </a:lnTo>
                <a:lnTo>
                  <a:pt x="654519" y="223418"/>
                </a:lnTo>
                <a:lnTo>
                  <a:pt x="640816" y="223888"/>
                </a:lnTo>
                <a:lnTo>
                  <a:pt x="640816" y="231419"/>
                </a:lnTo>
                <a:lnTo>
                  <a:pt x="720890" y="231419"/>
                </a:lnTo>
                <a:lnTo>
                  <a:pt x="723684" y="231419"/>
                </a:lnTo>
                <a:lnTo>
                  <a:pt x="855954" y="231419"/>
                </a:lnTo>
                <a:lnTo>
                  <a:pt x="877443" y="189280"/>
                </a:lnTo>
                <a:close/>
              </a:path>
              <a:path w="1720850" h="508000">
                <a:moveTo>
                  <a:pt x="920648" y="457809"/>
                </a:moveTo>
                <a:lnTo>
                  <a:pt x="913104" y="457809"/>
                </a:lnTo>
                <a:lnTo>
                  <a:pt x="907440" y="474230"/>
                </a:lnTo>
                <a:lnTo>
                  <a:pt x="900201" y="483692"/>
                </a:lnTo>
                <a:lnTo>
                  <a:pt x="889088" y="488022"/>
                </a:lnTo>
                <a:lnTo>
                  <a:pt x="871804" y="489064"/>
                </a:lnTo>
                <a:lnTo>
                  <a:pt x="840828" y="489064"/>
                </a:lnTo>
                <a:lnTo>
                  <a:pt x="832256" y="488353"/>
                </a:lnTo>
                <a:lnTo>
                  <a:pt x="827265" y="485508"/>
                </a:lnTo>
                <a:lnTo>
                  <a:pt x="824941" y="479412"/>
                </a:lnTo>
                <a:lnTo>
                  <a:pt x="824369" y="468972"/>
                </a:lnTo>
                <a:lnTo>
                  <a:pt x="824369" y="418185"/>
                </a:lnTo>
                <a:lnTo>
                  <a:pt x="867613" y="418185"/>
                </a:lnTo>
                <a:lnTo>
                  <a:pt x="877087" y="418884"/>
                </a:lnTo>
                <a:lnTo>
                  <a:pt x="883107" y="421919"/>
                </a:lnTo>
                <a:lnTo>
                  <a:pt x="886612" y="428663"/>
                </a:lnTo>
                <a:lnTo>
                  <a:pt x="888542" y="440499"/>
                </a:lnTo>
                <a:lnTo>
                  <a:pt x="896086" y="440499"/>
                </a:lnTo>
                <a:lnTo>
                  <a:pt x="896086" y="384416"/>
                </a:lnTo>
                <a:lnTo>
                  <a:pt x="888542" y="384416"/>
                </a:lnTo>
                <a:lnTo>
                  <a:pt x="886853" y="395859"/>
                </a:lnTo>
                <a:lnTo>
                  <a:pt x="883526" y="402247"/>
                </a:lnTo>
                <a:lnTo>
                  <a:pt x="877481" y="405015"/>
                </a:lnTo>
                <a:lnTo>
                  <a:pt x="867613" y="405625"/>
                </a:lnTo>
                <a:lnTo>
                  <a:pt x="824369" y="405625"/>
                </a:lnTo>
                <a:lnTo>
                  <a:pt x="824369" y="340614"/>
                </a:lnTo>
                <a:lnTo>
                  <a:pt x="873493" y="340614"/>
                </a:lnTo>
                <a:lnTo>
                  <a:pt x="902779" y="369912"/>
                </a:lnTo>
                <a:lnTo>
                  <a:pt x="910323" y="369912"/>
                </a:lnTo>
                <a:lnTo>
                  <a:pt x="907808" y="328053"/>
                </a:lnTo>
                <a:lnTo>
                  <a:pt x="777506" y="328053"/>
                </a:lnTo>
                <a:lnTo>
                  <a:pt x="765225" y="328053"/>
                </a:lnTo>
                <a:lnTo>
                  <a:pt x="709688" y="328053"/>
                </a:lnTo>
                <a:lnTo>
                  <a:pt x="709688" y="335584"/>
                </a:lnTo>
                <a:lnTo>
                  <a:pt x="721144" y="336169"/>
                </a:lnTo>
                <a:lnTo>
                  <a:pt x="728941" y="338124"/>
                </a:lnTo>
                <a:lnTo>
                  <a:pt x="733386" y="341820"/>
                </a:lnTo>
                <a:lnTo>
                  <a:pt x="734809" y="347586"/>
                </a:lnTo>
                <a:lnTo>
                  <a:pt x="734809" y="351777"/>
                </a:lnTo>
                <a:lnTo>
                  <a:pt x="733399" y="357073"/>
                </a:lnTo>
                <a:lnTo>
                  <a:pt x="687374" y="467855"/>
                </a:lnTo>
                <a:lnTo>
                  <a:pt x="642162" y="356793"/>
                </a:lnTo>
                <a:lnTo>
                  <a:pt x="640765" y="351218"/>
                </a:lnTo>
                <a:lnTo>
                  <a:pt x="640765" y="347586"/>
                </a:lnTo>
                <a:lnTo>
                  <a:pt x="641731" y="343281"/>
                </a:lnTo>
                <a:lnTo>
                  <a:pt x="645579" y="339496"/>
                </a:lnTo>
                <a:lnTo>
                  <a:pt x="653719" y="336753"/>
                </a:lnTo>
                <a:lnTo>
                  <a:pt x="667562" y="335584"/>
                </a:lnTo>
                <a:lnTo>
                  <a:pt x="667562" y="328053"/>
                </a:lnTo>
                <a:lnTo>
                  <a:pt x="583996" y="328053"/>
                </a:lnTo>
                <a:lnTo>
                  <a:pt x="581609" y="328053"/>
                </a:lnTo>
                <a:lnTo>
                  <a:pt x="506145" y="328053"/>
                </a:lnTo>
                <a:lnTo>
                  <a:pt x="506145" y="335584"/>
                </a:lnTo>
                <a:lnTo>
                  <a:pt x="517842" y="336613"/>
                </a:lnTo>
                <a:lnTo>
                  <a:pt x="524802" y="340296"/>
                </a:lnTo>
                <a:lnTo>
                  <a:pt x="528154" y="346849"/>
                </a:lnTo>
                <a:lnTo>
                  <a:pt x="529031" y="356514"/>
                </a:lnTo>
                <a:lnTo>
                  <a:pt x="529031" y="470090"/>
                </a:lnTo>
                <a:lnTo>
                  <a:pt x="528548" y="480631"/>
                </a:lnTo>
                <a:lnTo>
                  <a:pt x="525856" y="488251"/>
                </a:lnTo>
                <a:lnTo>
                  <a:pt x="519010" y="492798"/>
                </a:lnTo>
                <a:lnTo>
                  <a:pt x="506145" y="494080"/>
                </a:lnTo>
                <a:lnTo>
                  <a:pt x="506145" y="501611"/>
                </a:lnTo>
                <a:lnTo>
                  <a:pt x="583996" y="501611"/>
                </a:lnTo>
                <a:lnTo>
                  <a:pt x="583996" y="494080"/>
                </a:lnTo>
                <a:lnTo>
                  <a:pt x="571766" y="493204"/>
                </a:lnTo>
                <a:lnTo>
                  <a:pt x="564451" y="489165"/>
                </a:lnTo>
                <a:lnTo>
                  <a:pt x="560908" y="481101"/>
                </a:lnTo>
                <a:lnTo>
                  <a:pt x="559993" y="468134"/>
                </a:lnTo>
                <a:lnTo>
                  <a:pt x="559993" y="359587"/>
                </a:lnTo>
                <a:lnTo>
                  <a:pt x="561111" y="347484"/>
                </a:lnTo>
                <a:lnTo>
                  <a:pt x="564984" y="340156"/>
                </a:lnTo>
                <a:lnTo>
                  <a:pt x="572350" y="336550"/>
                </a:lnTo>
                <a:lnTo>
                  <a:pt x="582993" y="335673"/>
                </a:lnTo>
                <a:lnTo>
                  <a:pt x="592531" y="336232"/>
                </a:lnTo>
                <a:lnTo>
                  <a:pt x="599744" y="339102"/>
                </a:lnTo>
                <a:lnTo>
                  <a:pt x="605078" y="345592"/>
                </a:lnTo>
                <a:lnTo>
                  <a:pt x="610362" y="357073"/>
                </a:lnTo>
                <a:lnTo>
                  <a:pt x="670344" y="506082"/>
                </a:lnTo>
                <a:lnTo>
                  <a:pt x="687374" y="506082"/>
                </a:lnTo>
                <a:lnTo>
                  <a:pt x="745134" y="367398"/>
                </a:lnTo>
                <a:lnTo>
                  <a:pt x="775512" y="335902"/>
                </a:lnTo>
                <a:lnTo>
                  <a:pt x="777621" y="335965"/>
                </a:lnTo>
                <a:lnTo>
                  <a:pt x="786422" y="338162"/>
                </a:lnTo>
                <a:lnTo>
                  <a:pt x="791654" y="343827"/>
                </a:lnTo>
                <a:lnTo>
                  <a:pt x="793394" y="354558"/>
                </a:lnTo>
                <a:lnTo>
                  <a:pt x="793394" y="474827"/>
                </a:lnTo>
                <a:lnTo>
                  <a:pt x="792175" y="484428"/>
                </a:lnTo>
                <a:lnTo>
                  <a:pt x="787781" y="490308"/>
                </a:lnTo>
                <a:lnTo>
                  <a:pt x="779157" y="493268"/>
                </a:lnTo>
                <a:lnTo>
                  <a:pt x="765225" y="494080"/>
                </a:lnTo>
                <a:lnTo>
                  <a:pt x="765225" y="501611"/>
                </a:lnTo>
                <a:lnTo>
                  <a:pt x="916457" y="501611"/>
                </a:lnTo>
                <a:lnTo>
                  <a:pt x="920648" y="457809"/>
                </a:lnTo>
                <a:close/>
              </a:path>
              <a:path w="1720850" h="508000">
                <a:moveTo>
                  <a:pt x="1072464" y="139623"/>
                </a:moveTo>
                <a:lnTo>
                  <a:pt x="1059510" y="93827"/>
                </a:lnTo>
                <a:lnTo>
                  <a:pt x="1038694" y="73126"/>
                </a:lnTo>
                <a:lnTo>
                  <a:pt x="1038694" y="143522"/>
                </a:lnTo>
                <a:lnTo>
                  <a:pt x="1037678" y="158750"/>
                </a:lnTo>
                <a:lnTo>
                  <a:pt x="1016927" y="203517"/>
                </a:lnTo>
                <a:lnTo>
                  <a:pt x="975563" y="222288"/>
                </a:lnTo>
                <a:lnTo>
                  <a:pt x="953300" y="223621"/>
                </a:lnTo>
                <a:lnTo>
                  <a:pt x="942416" y="222948"/>
                </a:lnTo>
                <a:lnTo>
                  <a:pt x="936180" y="220154"/>
                </a:lnTo>
                <a:lnTo>
                  <a:pt x="933335" y="214071"/>
                </a:lnTo>
                <a:lnTo>
                  <a:pt x="932662" y="203517"/>
                </a:lnTo>
                <a:lnTo>
                  <a:pt x="932662" y="64008"/>
                </a:lnTo>
                <a:lnTo>
                  <a:pt x="939634" y="63436"/>
                </a:lnTo>
                <a:lnTo>
                  <a:pt x="953020" y="63436"/>
                </a:lnTo>
                <a:lnTo>
                  <a:pt x="992124" y="68389"/>
                </a:lnTo>
                <a:lnTo>
                  <a:pt x="1027734" y="97497"/>
                </a:lnTo>
                <a:lnTo>
                  <a:pt x="1038694" y="143522"/>
                </a:lnTo>
                <a:lnTo>
                  <a:pt x="1038694" y="73126"/>
                </a:lnTo>
                <a:lnTo>
                  <a:pt x="1033208" y="69164"/>
                </a:lnTo>
                <a:lnTo>
                  <a:pt x="1018133" y="63436"/>
                </a:lnTo>
                <a:lnTo>
                  <a:pt x="1013091" y="61518"/>
                </a:lnTo>
                <a:lnTo>
                  <a:pt x="988263" y="57073"/>
                </a:lnTo>
                <a:lnTo>
                  <a:pt x="958888" y="55626"/>
                </a:lnTo>
                <a:lnTo>
                  <a:pt x="950290" y="55638"/>
                </a:lnTo>
                <a:lnTo>
                  <a:pt x="930084" y="55867"/>
                </a:lnTo>
                <a:lnTo>
                  <a:pt x="918984" y="56184"/>
                </a:lnTo>
                <a:lnTo>
                  <a:pt x="883780" y="57683"/>
                </a:lnTo>
                <a:lnTo>
                  <a:pt x="875182" y="57861"/>
                </a:lnTo>
                <a:lnTo>
                  <a:pt x="875182" y="65392"/>
                </a:lnTo>
                <a:lnTo>
                  <a:pt x="888263" y="66243"/>
                </a:lnTo>
                <a:lnTo>
                  <a:pt x="896378" y="69926"/>
                </a:lnTo>
                <a:lnTo>
                  <a:pt x="900518" y="77482"/>
                </a:lnTo>
                <a:lnTo>
                  <a:pt x="901687" y="89954"/>
                </a:lnTo>
                <a:lnTo>
                  <a:pt x="901687" y="201295"/>
                </a:lnTo>
                <a:lnTo>
                  <a:pt x="900874" y="212712"/>
                </a:lnTo>
                <a:lnTo>
                  <a:pt x="897318" y="219595"/>
                </a:lnTo>
                <a:lnTo>
                  <a:pt x="889317" y="222986"/>
                </a:lnTo>
                <a:lnTo>
                  <a:pt x="875182" y="223888"/>
                </a:lnTo>
                <a:lnTo>
                  <a:pt x="875182" y="231419"/>
                </a:lnTo>
                <a:lnTo>
                  <a:pt x="961961" y="231419"/>
                </a:lnTo>
                <a:lnTo>
                  <a:pt x="1009027" y="223621"/>
                </a:lnTo>
                <a:lnTo>
                  <a:pt x="1013714" y="222846"/>
                </a:lnTo>
                <a:lnTo>
                  <a:pt x="1047864" y="200901"/>
                </a:lnTo>
                <a:lnTo>
                  <a:pt x="1066685" y="171272"/>
                </a:lnTo>
                <a:lnTo>
                  <a:pt x="1072464" y="139623"/>
                </a:lnTo>
                <a:close/>
              </a:path>
              <a:path w="1720850" h="508000">
                <a:moveTo>
                  <a:pt x="1228750" y="187617"/>
                </a:moveTo>
                <a:lnTo>
                  <a:pt x="1221219" y="187617"/>
                </a:lnTo>
                <a:lnTo>
                  <a:pt x="1215542" y="204038"/>
                </a:lnTo>
                <a:lnTo>
                  <a:pt x="1208303" y="213499"/>
                </a:lnTo>
                <a:lnTo>
                  <a:pt x="1197190" y="217830"/>
                </a:lnTo>
                <a:lnTo>
                  <a:pt x="1179918" y="218871"/>
                </a:lnTo>
                <a:lnTo>
                  <a:pt x="1148943" y="218871"/>
                </a:lnTo>
                <a:lnTo>
                  <a:pt x="1140358" y="218160"/>
                </a:lnTo>
                <a:lnTo>
                  <a:pt x="1135367" y="215303"/>
                </a:lnTo>
                <a:lnTo>
                  <a:pt x="1133043" y="209207"/>
                </a:lnTo>
                <a:lnTo>
                  <a:pt x="1132471" y="198780"/>
                </a:lnTo>
                <a:lnTo>
                  <a:pt x="1132471" y="147993"/>
                </a:lnTo>
                <a:lnTo>
                  <a:pt x="1175727" y="147993"/>
                </a:lnTo>
                <a:lnTo>
                  <a:pt x="1185189" y="148691"/>
                </a:lnTo>
                <a:lnTo>
                  <a:pt x="1191209" y="151726"/>
                </a:lnTo>
                <a:lnTo>
                  <a:pt x="1194714" y="158457"/>
                </a:lnTo>
                <a:lnTo>
                  <a:pt x="1196657" y="170307"/>
                </a:lnTo>
                <a:lnTo>
                  <a:pt x="1204201" y="170307"/>
                </a:lnTo>
                <a:lnTo>
                  <a:pt x="1204201" y="114223"/>
                </a:lnTo>
                <a:lnTo>
                  <a:pt x="1196657" y="114223"/>
                </a:lnTo>
                <a:lnTo>
                  <a:pt x="1194955" y="125666"/>
                </a:lnTo>
                <a:lnTo>
                  <a:pt x="1191641" y="132054"/>
                </a:lnTo>
                <a:lnTo>
                  <a:pt x="1185595" y="134823"/>
                </a:lnTo>
                <a:lnTo>
                  <a:pt x="1175727" y="135432"/>
                </a:lnTo>
                <a:lnTo>
                  <a:pt x="1132471" y="135432"/>
                </a:lnTo>
                <a:lnTo>
                  <a:pt x="1132471" y="70421"/>
                </a:lnTo>
                <a:lnTo>
                  <a:pt x="1181582" y="70421"/>
                </a:lnTo>
                <a:lnTo>
                  <a:pt x="1210894" y="99720"/>
                </a:lnTo>
                <a:lnTo>
                  <a:pt x="1218412" y="99720"/>
                </a:lnTo>
                <a:lnTo>
                  <a:pt x="1215923" y="57861"/>
                </a:lnTo>
                <a:lnTo>
                  <a:pt x="1073327" y="57861"/>
                </a:lnTo>
                <a:lnTo>
                  <a:pt x="1073327" y="65392"/>
                </a:lnTo>
                <a:lnTo>
                  <a:pt x="1085723" y="65773"/>
                </a:lnTo>
                <a:lnTo>
                  <a:pt x="1094524" y="67970"/>
                </a:lnTo>
                <a:lnTo>
                  <a:pt x="1099769" y="73634"/>
                </a:lnTo>
                <a:lnTo>
                  <a:pt x="1101509" y="84378"/>
                </a:lnTo>
                <a:lnTo>
                  <a:pt x="1101509" y="204635"/>
                </a:lnTo>
                <a:lnTo>
                  <a:pt x="1100277" y="214236"/>
                </a:lnTo>
                <a:lnTo>
                  <a:pt x="1095883" y="220116"/>
                </a:lnTo>
                <a:lnTo>
                  <a:pt x="1087259" y="223075"/>
                </a:lnTo>
                <a:lnTo>
                  <a:pt x="1073327" y="223888"/>
                </a:lnTo>
                <a:lnTo>
                  <a:pt x="1073327" y="231419"/>
                </a:lnTo>
                <a:lnTo>
                  <a:pt x="1224572" y="231419"/>
                </a:lnTo>
                <a:lnTo>
                  <a:pt x="1228750" y="187617"/>
                </a:lnTo>
                <a:close/>
              </a:path>
              <a:path w="1720850" h="508000">
                <a:moveTo>
                  <a:pt x="1234821" y="457822"/>
                </a:moveTo>
                <a:lnTo>
                  <a:pt x="1221041" y="424345"/>
                </a:lnTo>
                <a:lnTo>
                  <a:pt x="1190726" y="400431"/>
                </a:lnTo>
                <a:lnTo>
                  <a:pt x="1160411" y="379603"/>
                </a:lnTo>
                <a:lnTo>
                  <a:pt x="1146644" y="355409"/>
                </a:lnTo>
                <a:lnTo>
                  <a:pt x="1148397" y="346646"/>
                </a:lnTo>
                <a:lnTo>
                  <a:pt x="1153617" y="339356"/>
                </a:lnTo>
                <a:lnTo>
                  <a:pt x="1162177" y="334365"/>
                </a:lnTo>
                <a:lnTo>
                  <a:pt x="1173988" y="332524"/>
                </a:lnTo>
                <a:lnTo>
                  <a:pt x="1188275" y="334962"/>
                </a:lnTo>
                <a:lnTo>
                  <a:pt x="1201013" y="341972"/>
                </a:lnTo>
                <a:lnTo>
                  <a:pt x="1211618" y="353123"/>
                </a:lnTo>
                <a:lnTo>
                  <a:pt x="1219466" y="367957"/>
                </a:lnTo>
                <a:lnTo>
                  <a:pt x="1227848" y="367957"/>
                </a:lnTo>
                <a:lnTo>
                  <a:pt x="1221714" y="324713"/>
                </a:lnTo>
                <a:lnTo>
                  <a:pt x="1214729" y="324713"/>
                </a:lnTo>
                <a:lnTo>
                  <a:pt x="1212507" y="327228"/>
                </a:lnTo>
                <a:lnTo>
                  <a:pt x="1210538" y="328053"/>
                </a:lnTo>
                <a:lnTo>
                  <a:pt x="1202169" y="328053"/>
                </a:lnTo>
                <a:lnTo>
                  <a:pt x="1197711" y="326936"/>
                </a:lnTo>
                <a:lnTo>
                  <a:pt x="1179855" y="323596"/>
                </a:lnTo>
                <a:lnTo>
                  <a:pt x="1170647" y="323596"/>
                </a:lnTo>
                <a:lnTo>
                  <a:pt x="1150061" y="326580"/>
                </a:lnTo>
                <a:lnTo>
                  <a:pt x="1133906" y="334962"/>
                </a:lnTo>
                <a:lnTo>
                  <a:pt x="1123353" y="347840"/>
                </a:lnTo>
                <a:lnTo>
                  <a:pt x="1119581" y="364337"/>
                </a:lnTo>
                <a:lnTo>
                  <a:pt x="1133309" y="395414"/>
                </a:lnTo>
                <a:lnTo>
                  <a:pt x="1163523" y="419366"/>
                </a:lnTo>
                <a:lnTo>
                  <a:pt x="1193736" y="441553"/>
                </a:lnTo>
                <a:lnTo>
                  <a:pt x="1207477" y="467296"/>
                </a:lnTo>
                <a:lnTo>
                  <a:pt x="1204937" y="478853"/>
                </a:lnTo>
                <a:lnTo>
                  <a:pt x="1197813" y="487946"/>
                </a:lnTo>
                <a:lnTo>
                  <a:pt x="1186878" y="493890"/>
                </a:lnTo>
                <a:lnTo>
                  <a:pt x="1172883" y="496036"/>
                </a:lnTo>
                <a:lnTo>
                  <a:pt x="1156195" y="493356"/>
                </a:lnTo>
                <a:lnTo>
                  <a:pt x="1142352" y="485559"/>
                </a:lnTo>
                <a:lnTo>
                  <a:pt x="1131709" y="472960"/>
                </a:lnTo>
                <a:lnTo>
                  <a:pt x="1124597" y="455853"/>
                </a:lnTo>
                <a:lnTo>
                  <a:pt x="1116228" y="455853"/>
                </a:lnTo>
                <a:lnTo>
                  <a:pt x="1120889" y="488086"/>
                </a:lnTo>
                <a:lnTo>
                  <a:pt x="1116291" y="485990"/>
                </a:lnTo>
                <a:lnTo>
                  <a:pt x="1099870" y="474510"/>
                </a:lnTo>
                <a:lnTo>
                  <a:pt x="1082192" y="458368"/>
                </a:lnTo>
                <a:lnTo>
                  <a:pt x="1064044" y="440220"/>
                </a:lnTo>
                <a:lnTo>
                  <a:pt x="1059522" y="435762"/>
                </a:lnTo>
                <a:lnTo>
                  <a:pt x="1053579" y="430072"/>
                </a:lnTo>
                <a:lnTo>
                  <a:pt x="1053071" y="429615"/>
                </a:lnTo>
                <a:lnTo>
                  <a:pt x="1047635" y="424649"/>
                </a:lnTo>
                <a:lnTo>
                  <a:pt x="1045171" y="422643"/>
                </a:lnTo>
                <a:lnTo>
                  <a:pt x="1043114" y="420966"/>
                </a:lnTo>
                <a:lnTo>
                  <a:pt x="1058506" y="412648"/>
                </a:lnTo>
                <a:lnTo>
                  <a:pt x="1069492" y="402310"/>
                </a:lnTo>
                <a:lnTo>
                  <a:pt x="1076083" y="389940"/>
                </a:lnTo>
                <a:lnTo>
                  <a:pt x="1078280" y="375488"/>
                </a:lnTo>
                <a:lnTo>
                  <a:pt x="1074394" y="356971"/>
                </a:lnTo>
                <a:lnTo>
                  <a:pt x="1061605" y="340995"/>
                </a:lnTo>
                <a:lnTo>
                  <a:pt x="1045692" y="333349"/>
                </a:lnTo>
                <a:lnTo>
                  <a:pt x="1044524" y="332790"/>
                </a:lnTo>
                <a:lnTo>
                  <a:pt x="1044524" y="378282"/>
                </a:lnTo>
                <a:lnTo>
                  <a:pt x="1041933" y="396989"/>
                </a:lnTo>
                <a:lnTo>
                  <a:pt x="1033462" y="410502"/>
                </a:lnTo>
                <a:lnTo>
                  <a:pt x="1018019" y="419011"/>
                </a:lnTo>
                <a:lnTo>
                  <a:pt x="994562" y="422643"/>
                </a:lnTo>
                <a:lnTo>
                  <a:pt x="992898" y="422643"/>
                </a:lnTo>
                <a:lnTo>
                  <a:pt x="987590" y="422097"/>
                </a:lnTo>
                <a:lnTo>
                  <a:pt x="985634" y="421817"/>
                </a:lnTo>
                <a:lnTo>
                  <a:pt x="985634" y="334467"/>
                </a:lnTo>
                <a:lnTo>
                  <a:pt x="988148" y="333921"/>
                </a:lnTo>
                <a:lnTo>
                  <a:pt x="994841" y="333349"/>
                </a:lnTo>
                <a:lnTo>
                  <a:pt x="999020" y="333349"/>
                </a:lnTo>
                <a:lnTo>
                  <a:pt x="1018971" y="336410"/>
                </a:lnTo>
                <a:lnTo>
                  <a:pt x="1033183" y="345249"/>
                </a:lnTo>
                <a:lnTo>
                  <a:pt x="1041692" y="359371"/>
                </a:lnTo>
                <a:lnTo>
                  <a:pt x="1044524" y="378282"/>
                </a:lnTo>
                <a:lnTo>
                  <a:pt x="1044524" y="332790"/>
                </a:lnTo>
                <a:lnTo>
                  <a:pt x="1038250" y="329780"/>
                </a:lnTo>
                <a:lnTo>
                  <a:pt x="1002652" y="325539"/>
                </a:lnTo>
                <a:lnTo>
                  <a:pt x="997064" y="325551"/>
                </a:lnTo>
                <a:lnTo>
                  <a:pt x="979398" y="325780"/>
                </a:lnTo>
                <a:lnTo>
                  <a:pt x="968629" y="326097"/>
                </a:lnTo>
                <a:lnTo>
                  <a:pt x="934948" y="327863"/>
                </a:lnTo>
                <a:lnTo>
                  <a:pt x="928725" y="328053"/>
                </a:lnTo>
                <a:lnTo>
                  <a:pt x="928725" y="335584"/>
                </a:lnTo>
                <a:lnTo>
                  <a:pt x="942428" y="336562"/>
                </a:lnTo>
                <a:lnTo>
                  <a:pt x="950277" y="340093"/>
                </a:lnTo>
                <a:lnTo>
                  <a:pt x="953833" y="347014"/>
                </a:lnTo>
                <a:lnTo>
                  <a:pt x="954582" y="356971"/>
                </a:lnTo>
                <a:lnTo>
                  <a:pt x="954595" y="471195"/>
                </a:lnTo>
                <a:lnTo>
                  <a:pt x="953909" y="481723"/>
                </a:lnTo>
                <a:lnTo>
                  <a:pt x="950480" y="489305"/>
                </a:lnTo>
                <a:lnTo>
                  <a:pt x="942657" y="493280"/>
                </a:lnTo>
                <a:lnTo>
                  <a:pt x="928725" y="494080"/>
                </a:lnTo>
                <a:lnTo>
                  <a:pt x="928725" y="501611"/>
                </a:lnTo>
                <a:lnTo>
                  <a:pt x="1014095" y="501611"/>
                </a:lnTo>
                <a:lnTo>
                  <a:pt x="1014095" y="494080"/>
                </a:lnTo>
                <a:lnTo>
                  <a:pt x="998931" y="493496"/>
                </a:lnTo>
                <a:lnTo>
                  <a:pt x="990346" y="489585"/>
                </a:lnTo>
                <a:lnTo>
                  <a:pt x="986510" y="481012"/>
                </a:lnTo>
                <a:lnTo>
                  <a:pt x="985634" y="466458"/>
                </a:lnTo>
                <a:lnTo>
                  <a:pt x="985634" y="429615"/>
                </a:lnTo>
                <a:lnTo>
                  <a:pt x="992898" y="430466"/>
                </a:lnTo>
                <a:lnTo>
                  <a:pt x="1002372" y="430187"/>
                </a:lnTo>
                <a:lnTo>
                  <a:pt x="1040612" y="456412"/>
                </a:lnTo>
                <a:lnTo>
                  <a:pt x="1055395" y="471195"/>
                </a:lnTo>
                <a:lnTo>
                  <a:pt x="1072908" y="487222"/>
                </a:lnTo>
                <a:lnTo>
                  <a:pt x="1091069" y="497890"/>
                </a:lnTo>
                <a:lnTo>
                  <a:pt x="1114844" y="503580"/>
                </a:lnTo>
                <a:lnTo>
                  <a:pt x="1123162" y="503859"/>
                </a:lnTo>
                <a:lnTo>
                  <a:pt x="1123213" y="504139"/>
                </a:lnTo>
                <a:lnTo>
                  <a:pt x="1129906" y="504139"/>
                </a:lnTo>
                <a:lnTo>
                  <a:pt x="1149146" y="504685"/>
                </a:lnTo>
                <a:lnTo>
                  <a:pt x="1149146" y="503110"/>
                </a:lnTo>
                <a:lnTo>
                  <a:pt x="1151204" y="503567"/>
                </a:lnTo>
                <a:lnTo>
                  <a:pt x="1161249" y="505294"/>
                </a:lnTo>
                <a:lnTo>
                  <a:pt x="1174826" y="506082"/>
                </a:lnTo>
                <a:lnTo>
                  <a:pt x="1199261" y="502577"/>
                </a:lnTo>
                <a:lnTo>
                  <a:pt x="1218209" y="492721"/>
                </a:lnTo>
                <a:lnTo>
                  <a:pt x="1230464" y="477481"/>
                </a:lnTo>
                <a:lnTo>
                  <a:pt x="1234821" y="457822"/>
                </a:lnTo>
                <a:close/>
              </a:path>
              <a:path w="1720850" h="508000">
                <a:moveTo>
                  <a:pt x="1331595" y="328053"/>
                </a:moveTo>
                <a:lnTo>
                  <a:pt x="1253731" y="328053"/>
                </a:lnTo>
                <a:lnTo>
                  <a:pt x="1253731" y="335584"/>
                </a:lnTo>
                <a:lnTo>
                  <a:pt x="1265440" y="336613"/>
                </a:lnTo>
                <a:lnTo>
                  <a:pt x="1272400" y="340296"/>
                </a:lnTo>
                <a:lnTo>
                  <a:pt x="1275753" y="346849"/>
                </a:lnTo>
                <a:lnTo>
                  <a:pt x="1276616" y="356514"/>
                </a:lnTo>
                <a:lnTo>
                  <a:pt x="1276616" y="470090"/>
                </a:lnTo>
                <a:lnTo>
                  <a:pt x="1276146" y="480631"/>
                </a:lnTo>
                <a:lnTo>
                  <a:pt x="1273454" y="488251"/>
                </a:lnTo>
                <a:lnTo>
                  <a:pt x="1266621" y="492798"/>
                </a:lnTo>
                <a:lnTo>
                  <a:pt x="1253731" y="494080"/>
                </a:lnTo>
                <a:lnTo>
                  <a:pt x="1253731" y="501611"/>
                </a:lnTo>
                <a:lnTo>
                  <a:pt x="1331595" y="501611"/>
                </a:lnTo>
                <a:lnTo>
                  <a:pt x="1331595" y="494080"/>
                </a:lnTo>
                <a:lnTo>
                  <a:pt x="1319377" y="493204"/>
                </a:lnTo>
                <a:lnTo>
                  <a:pt x="1312062" y="489165"/>
                </a:lnTo>
                <a:lnTo>
                  <a:pt x="1308519" y="481101"/>
                </a:lnTo>
                <a:lnTo>
                  <a:pt x="1307592" y="468134"/>
                </a:lnTo>
                <a:lnTo>
                  <a:pt x="1307592" y="359587"/>
                </a:lnTo>
                <a:lnTo>
                  <a:pt x="1308722" y="347484"/>
                </a:lnTo>
                <a:lnTo>
                  <a:pt x="1312583" y="340156"/>
                </a:lnTo>
                <a:lnTo>
                  <a:pt x="1319961" y="336550"/>
                </a:lnTo>
                <a:lnTo>
                  <a:pt x="1331595" y="335584"/>
                </a:lnTo>
                <a:lnTo>
                  <a:pt x="1331595" y="328053"/>
                </a:lnTo>
                <a:close/>
              </a:path>
              <a:path w="1720850" h="508000">
                <a:moveTo>
                  <a:pt x="1460639" y="57861"/>
                </a:moveTo>
                <a:lnTo>
                  <a:pt x="1393113" y="57861"/>
                </a:lnTo>
                <a:lnTo>
                  <a:pt x="1393113" y="65392"/>
                </a:lnTo>
                <a:lnTo>
                  <a:pt x="1407668" y="66078"/>
                </a:lnTo>
                <a:lnTo>
                  <a:pt x="1416037" y="69443"/>
                </a:lnTo>
                <a:lnTo>
                  <a:pt x="1419834" y="76771"/>
                </a:lnTo>
                <a:lnTo>
                  <a:pt x="1420736" y="89395"/>
                </a:lnTo>
                <a:lnTo>
                  <a:pt x="1420736" y="189280"/>
                </a:lnTo>
                <a:lnTo>
                  <a:pt x="1296289" y="57861"/>
                </a:lnTo>
                <a:lnTo>
                  <a:pt x="1245781" y="57861"/>
                </a:lnTo>
                <a:lnTo>
                  <a:pt x="1245781" y="65392"/>
                </a:lnTo>
                <a:lnTo>
                  <a:pt x="1256385" y="66230"/>
                </a:lnTo>
                <a:lnTo>
                  <a:pt x="1262532" y="68465"/>
                </a:lnTo>
                <a:lnTo>
                  <a:pt x="1269225" y="74320"/>
                </a:lnTo>
                <a:lnTo>
                  <a:pt x="1269225" y="199885"/>
                </a:lnTo>
                <a:lnTo>
                  <a:pt x="1268387" y="211366"/>
                </a:lnTo>
                <a:lnTo>
                  <a:pt x="1265034" y="218897"/>
                </a:lnTo>
                <a:lnTo>
                  <a:pt x="1257922" y="222923"/>
                </a:lnTo>
                <a:lnTo>
                  <a:pt x="1245781" y="223888"/>
                </a:lnTo>
                <a:lnTo>
                  <a:pt x="1245781" y="231419"/>
                </a:lnTo>
                <a:lnTo>
                  <a:pt x="1312481" y="231419"/>
                </a:lnTo>
                <a:lnTo>
                  <a:pt x="1312481" y="223888"/>
                </a:lnTo>
                <a:lnTo>
                  <a:pt x="1297520" y="223266"/>
                </a:lnTo>
                <a:lnTo>
                  <a:pt x="1289100" y="218909"/>
                </a:lnTo>
                <a:lnTo>
                  <a:pt x="1285392" y="210197"/>
                </a:lnTo>
                <a:lnTo>
                  <a:pt x="1284566" y="196545"/>
                </a:lnTo>
                <a:lnTo>
                  <a:pt x="1284566" y="89395"/>
                </a:lnTo>
                <a:lnTo>
                  <a:pt x="1421015" y="233095"/>
                </a:lnTo>
                <a:lnTo>
                  <a:pt x="1436090" y="233095"/>
                </a:lnTo>
                <a:lnTo>
                  <a:pt x="1436090" y="89954"/>
                </a:lnTo>
                <a:lnTo>
                  <a:pt x="1437297" y="77165"/>
                </a:lnTo>
                <a:lnTo>
                  <a:pt x="1441361" y="69723"/>
                </a:lnTo>
                <a:lnTo>
                  <a:pt x="1448917" y="66243"/>
                </a:lnTo>
                <a:lnTo>
                  <a:pt x="1460639" y="65392"/>
                </a:lnTo>
                <a:lnTo>
                  <a:pt x="1460639" y="57861"/>
                </a:lnTo>
                <a:close/>
              </a:path>
              <a:path w="1720850" h="508000">
                <a:moveTo>
                  <a:pt x="1720418" y="328053"/>
                </a:moveTo>
                <a:lnTo>
                  <a:pt x="1654835" y="328053"/>
                </a:lnTo>
                <a:lnTo>
                  <a:pt x="1654835" y="335584"/>
                </a:lnTo>
                <a:lnTo>
                  <a:pt x="1667408" y="335584"/>
                </a:lnTo>
                <a:lnTo>
                  <a:pt x="1672717" y="338099"/>
                </a:lnTo>
                <a:lnTo>
                  <a:pt x="1672717" y="348145"/>
                </a:lnTo>
                <a:lnTo>
                  <a:pt x="1669910" y="353720"/>
                </a:lnTo>
                <a:lnTo>
                  <a:pt x="1631696" y="414553"/>
                </a:lnTo>
                <a:lnTo>
                  <a:pt x="1587881" y="352044"/>
                </a:lnTo>
                <a:lnTo>
                  <a:pt x="1585645" y="347306"/>
                </a:lnTo>
                <a:lnTo>
                  <a:pt x="1585645" y="338658"/>
                </a:lnTo>
                <a:lnTo>
                  <a:pt x="1590103" y="335584"/>
                </a:lnTo>
                <a:lnTo>
                  <a:pt x="1605178" y="335584"/>
                </a:lnTo>
                <a:lnTo>
                  <a:pt x="1605178" y="328053"/>
                </a:lnTo>
                <a:lnTo>
                  <a:pt x="1521180" y="328053"/>
                </a:lnTo>
                <a:lnTo>
                  <a:pt x="1521180" y="329755"/>
                </a:lnTo>
                <a:lnTo>
                  <a:pt x="1520507" y="323303"/>
                </a:lnTo>
                <a:lnTo>
                  <a:pt x="1512989" y="323303"/>
                </a:lnTo>
                <a:lnTo>
                  <a:pt x="1511300" y="327494"/>
                </a:lnTo>
                <a:lnTo>
                  <a:pt x="1509064" y="328053"/>
                </a:lnTo>
                <a:lnTo>
                  <a:pt x="1369555" y="328053"/>
                </a:lnTo>
                <a:lnTo>
                  <a:pt x="1365631" y="327761"/>
                </a:lnTo>
                <a:lnTo>
                  <a:pt x="1360614" y="326644"/>
                </a:lnTo>
                <a:lnTo>
                  <a:pt x="1358658" y="323303"/>
                </a:lnTo>
                <a:lnTo>
                  <a:pt x="1351127" y="323303"/>
                </a:lnTo>
                <a:lnTo>
                  <a:pt x="1346098" y="371297"/>
                </a:lnTo>
                <a:lnTo>
                  <a:pt x="1354201" y="371297"/>
                </a:lnTo>
                <a:lnTo>
                  <a:pt x="1357744" y="354266"/>
                </a:lnTo>
                <a:lnTo>
                  <a:pt x="1362710" y="345071"/>
                </a:lnTo>
                <a:lnTo>
                  <a:pt x="1369974" y="341325"/>
                </a:lnTo>
                <a:lnTo>
                  <a:pt x="1380439" y="340601"/>
                </a:lnTo>
                <a:lnTo>
                  <a:pt x="1420329" y="340601"/>
                </a:lnTo>
                <a:lnTo>
                  <a:pt x="1420329" y="472033"/>
                </a:lnTo>
                <a:lnTo>
                  <a:pt x="1419186" y="483247"/>
                </a:lnTo>
                <a:lnTo>
                  <a:pt x="1414602" y="489966"/>
                </a:lnTo>
                <a:lnTo>
                  <a:pt x="1404785" y="493229"/>
                </a:lnTo>
                <a:lnTo>
                  <a:pt x="1387957" y="494080"/>
                </a:lnTo>
                <a:lnTo>
                  <a:pt x="1387957" y="501611"/>
                </a:lnTo>
                <a:lnTo>
                  <a:pt x="1483677" y="501611"/>
                </a:lnTo>
                <a:lnTo>
                  <a:pt x="1483677" y="494080"/>
                </a:lnTo>
                <a:lnTo>
                  <a:pt x="1466253" y="493306"/>
                </a:lnTo>
                <a:lnTo>
                  <a:pt x="1456512" y="490181"/>
                </a:lnTo>
                <a:lnTo>
                  <a:pt x="1452245" y="483489"/>
                </a:lnTo>
                <a:lnTo>
                  <a:pt x="1451317" y="472033"/>
                </a:lnTo>
                <a:lnTo>
                  <a:pt x="1451317" y="340601"/>
                </a:lnTo>
                <a:lnTo>
                  <a:pt x="1491208" y="340601"/>
                </a:lnTo>
                <a:lnTo>
                  <a:pt x="1501825" y="341325"/>
                </a:lnTo>
                <a:lnTo>
                  <a:pt x="1509141" y="345071"/>
                </a:lnTo>
                <a:lnTo>
                  <a:pt x="1514043" y="354266"/>
                </a:lnTo>
                <a:lnTo>
                  <a:pt x="1517434" y="371297"/>
                </a:lnTo>
                <a:lnTo>
                  <a:pt x="1525524" y="371297"/>
                </a:lnTo>
                <a:lnTo>
                  <a:pt x="1521790" y="335648"/>
                </a:lnTo>
                <a:lnTo>
                  <a:pt x="1531975" y="336638"/>
                </a:lnTo>
                <a:lnTo>
                  <a:pt x="1539887" y="339661"/>
                </a:lnTo>
                <a:lnTo>
                  <a:pt x="1547164" y="346303"/>
                </a:lnTo>
                <a:lnTo>
                  <a:pt x="1556067" y="358190"/>
                </a:lnTo>
                <a:lnTo>
                  <a:pt x="1608518" y="433527"/>
                </a:lnTo>
                <a:lnTo>
                  <a:pt x="1608518" y="468972"/>
                </a:lnTo>
                <a:lnTo>
                  <a:pt x="1607324" y="482663"/>
                </a:lnTo>
                <a:lnTo>
                  <a:pt x="1603082" y="490220"/>
                </a:lnTo>
                <a:lnTo>
                  <a:pt x="1594866" y="493420"/>
                </a:lnTo>
                <a:lnTo>
                  <a:pt x="1581734" y="494093"/>
                </a:lnTo>
                <a:lnTo>
                  <a:pt x="1581734" y="501611"/>
                </a:lnTo>
                <a:lnTo>
                  <a:pt x="1666011" y="501611"/>
                </a:lnTo>
                <a:lnTo>
                  <a:pt x="1666011" y="494093"/>
                </a:lnTo>
                <a:lnTo>
                  <a:pt x="1652104" y="493204"/>
                </a:lnTo>
                <a:lnTo>
                  <a:pt x="1644078" y="489699"/>
                </a:lnTo>
                <a:lnTo>
                  <a:pt x="1640395" y="482320"/>
                </a:lnTo>
                <a:lnTo>
                  <a:pt x="1639506" y="469811"/>
                </a:lnTo>
                <a:lnTo>
                  <a:pt x="1639506" y="431025"/>
                </a:lnTo>
                <a:lnTo>
                  <a:pt x="1677174" y="370192"/>
                </a:lnTo>
                <a:lnTo>
                  <a:pt x="1707578" y="337896"/>
                </a:lnTo>
                <a:lnTo>
                  <a:pt x="1720418" y="335584"/>
                </a:lnTo>
                <a:lnTo>
                  <a:pt x="1720418" y="328053"/>
                </a:lnTo>
                <a:close/>
              </a:path>
            </a:pathLst>
          </a:custGeom>
          <a:solidFill>
            <a:srgbClr val="003B4C"/>
          </a:solidFill>
        </p:spPr>
        <p:txBody>
          <a:bodyPr wrap="square" lIns="0" tIns="0" rIns="0" bIns="0" rtlCol="0"/>
          <a:lstStyle/>
          <a:p>
            <a:endParaRPr dirty="0"/>
          </a:p>
        </p:txBody>
      </p:sp>
    </p:spTree>
    <p:extLst>
      <p:ext uri="{BB962C8B-B14F-4D97-AF65-F5344CB8AC3E}">
        <p14:creationId xmlns:p14="http://schemas.microsoft.com/office/powerpoint/2010/main" val="326348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wo Column">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609600" y="381000"/>
            <a:ext cx="10972800" cy="553998"/>
          </a:xfrm>
        </p:spPr>
        <p:txBody>
          <a:bodyPr lIns="0" tIns="0" rIns="0" bIns="0"/>
          <a:lstStyle>
            <a:lvl1pPr>
              <a:defRPr sz="3600" b="1" i="0" spc="200" baseline="0">
                <a:solidFill>
                  <a:srgbClr val="003B4C"/>
                </a:solidFill>
                <a:latin typeface="GillSans-SemiBold"/>
                <a:cs typeface="GillSans-SemiBold"/>
              </a:defRPr>
            </a:lvl1pPr>
          </a:lstStyle>
          <a:p>
            <a:r>
              <a:rPr lang="en-US" dirty="0"/>
              <a:t>Slide Title</a:t>
            </a:r>
            <a:endParaRPr dirty="0"/>
          </a:p>
        </p:txBody>
      </p:sp>
      <p:sp>
        <p:nvSpPr>
          <p:cNvPr id="3" name="Holder 3"/>
          <p:cNvSpPr>
            <a:spLocks noGrp="1"/>
          </p:cNvSpPr>
          <p:nvPr>
            <p:ph sz="half" idx="2" hasCustomPrompt="1"/>
          </p:nvPr>
        </p:nvSpPr>
        <p:spPr>
          <a:xfrm>
            <a:off x="609600" y="1577340"/>
            <a:ext cx="5303520" cy="3162404"/>
          </a:xfrm>
          <a:prstGeom prst="rect">
            <a:avLst/>
          </a:prstGeom>
        </p:spPr>
        <p:txBody>
          <a:bodyPr wrap="square" lIns="0" tIns="0" rIns="0" bIns="0">
            <a:spAutoFit/>
          </a:bodyPr>
          <a:lstStyle>
            <a:lvl1pPr marL="0" marR="0" indent="0" algn="l" defTabSz="914400" eaLnBrk="1" fontAlgn="auto" latinLnBrk="0" hangingPunct="1">
              <a:lnSpc>
                <a:spcPct val="100000"/>
              </a:lnSpc>
              <a:spcBef>
                <a:spcPts val="1000"/>
              </a:spcBef>
              <a:spcAft>
                <a:spcPts val="600"/>
              </a:spcAft>
              <a:buClrTx/>
              <a:buSzTx/>
              <a:buFontTx/>
              <a:buNone/>
              <a:tabLst/>
              <a:defRPr sz="2400" b="0" i="0">
                <a:latin typeface="Gill Sans" panose="020B0502020104020203" pitchFamily="34" charset="-79"/>
                <a:cs typeface="Gill Sans" panose="020B0502020104020203" pitchFamily="34" charset="-79"/>
              </a:defRPr>
            </a:lvl1pPr>
            <a:lvl2pPr marL="347472">
              <a:spcBef>
                <a:spcPts val="500"/>
              </a:spcBef>
              <a:spcAft>
                <a:spcPts val="0"/>
              </a:spcAft>
              <a:defRPr/>
            </a:lvl2pPr>
          </a:lstStyle>
          <a:p>
            <a:pPr algn="l">
              <a:lnSpc>
                <a:spcPct val="100000"/>
              </a:lnSpc>
              <a:spcAft>
                <a:spcPts val="600"/>
              </a:spcAft>
            </a:pPr>
            <a:r>
              <a:rPr lang="en-US" dirty="0">
                <a:solidFill>
                  <a:srgbClr val="092533"/>
                </a:solidFill>
                <a:latin typeface="Gill Sans" panose="020B0502020104020203" pitchFamily="34" charset="-79"/>
                <a:cs typeface="Gill Sans" panose="020B0502020104020203" pitchFamily="34" charset="-79"/>
              </a:rPr>
              <a:t>Use This Line for a Key point.</a:t>
            </a:r>
          </a:p>
          <a:p>
            <a:pPr marL="800100" lvl="1" indent="-342900" algn="l">
              <a:lnSpc>
                <a:spcPct val="100000"/>
              </a:lnSpc>
              <a:spcBef>
                <a:spcPts val="0"/>
              </a:spcBef>
              <a:spcAft>
                <a:spcPts val="1700"/>
              </a:spcAft>
              <a:buClr>
                <a:srgbClr val="008BAD"/>
              </a:buClr>
              <a:buSzPct val="85000"/>
              <a:buFont typeface="Arial" panose="020B0604020202020204" pitchFamily="34" charset="0"/>
              <a:buChar char="•"/>
            </a:pPr>
            <a:r>
              <a:rPr lang="en-US" dirty="0"/>
              <a:t>Use this line for a sub point.</a:t>
            </a:r>
          </a:p>
          <a:p>
            <a:pPr algn="l">
              <a:lnSpc>
                <a:spcPct val="100000"/>
              </a:lnSpc>
              <a:spcAft>
                <a:spcPts val="600"/>
              </a:spcAft>
            </a:pPr>
            <a:r>
              <a:rPr lang="en-US" dirty="0">
                <a:solidFill>
                  <a:srgbClr val="092533"/>
                </a:solidFill>
                <a:latin typeface="Gill Sans" panose="020B0502020104020203" pitchFamily="34" charset="-79"/>
                <a:cs typeface="Gill Sans" panose="020B0502020104020203" pitchFamily="34" charset="-79"/>
              </a:rPr>
              <a:t>Use This Line for a Key Point</a:t>
            </a:r>
          </a:p>
          <a:p>
            <a:pPr marL="0" marR="0" lvl="0" indent="0" algn="l" defTabSz="914400" eaLnBrk="1" fontAlgn="auto" latinLnBrk="0" hangingPunct="1">
              <a:lnSpc>
                <a:spcPct val="100000"/>
              </a:lnSpc>
              <a:spcBef>
                <a:spcPts val="1000"/>
              </a:spcBef>
              <a:spcAft>
                <a:spcPts val="600"/>
              </a:spcAft>
              <a:buClrTx/>
              <a:buSzTx/>
              <a:buFontTx/>
              <a:buNone/>
              <a:tabLst/>
              <a:defRPr/>
            </a:pPr>
            <a:r>
              <a:rPr lang="en-US" dirty="0"/>
              <a:t>Use this line for a sub point.</a:t>
            </a:r>
          </a:p>
          <a:p>
            <a:pPr marL="0" marR="0" lvl="0" indent="0" algn="l" defTabSz="914400" eaLnBrk="1" fontAlgn="auto" latinLnBrk="0" hangingPunct="1">
              <a:lnSpc>
                <a:spcPct val="100000"/>
              </a:lnSpc>
              <a:spcBef>
                <a:spcPts val="1000"/>
              </a:spcBef>
              <a:spcAft>
                <a:spcPts val="600"/>
              </a:spcAft>
              <a:buClrTx/>
              <a:buSzTx/>
              <a:buFontTx/>
              <a:buNone/>
              <a:tabLst/>
              <a:defRPr/>
            </a:pPr>
            <a:r>
              <a:rPr lang="en-US" dirty="0"/>
              <a:t>Use this line for a sub point.</a:t>
            </a:r>
          </a:p>
          <a:p>
            <a:pPr algn="l">
              <a:lnSpc>
                <a:spcPct val="100000"/>
              </a:lnSpc>
              <a:spcAft>
                <a:spcPts val="600"/>
              </a:spcAft>
            </a:pPr>
            <a:endParaRPr lang="en-US" dirty="0">
              <a:solidFill>
                <a:srgbClr val="092533"/>
              </a:solidFill>
              <a:latin typeface="Gill Sans" panose="020B0502020104020203" pitchFamily="34" charset="-79"/>
              <a:cs typeface="Gill Sans" panose="020B0502020104020203" pitchFamily="34" charset="-79"/>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pPr lvl="0"/>
            <a:r>
              <a:rPr lang="en-US"/>
              <a:t>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09600" y="381000"/>
            <a:ext cx="8966200" cy="457200"/>
          </a:xfrm>
        </p:spPr>
        <p:txBody>
          <a:bodyPr lIns="0" tIns="0" rIns="0" bIns="0"/>
          <a:lstStyle>
            <a:lvl1pPr>
              <a:defRPr sz="2200" b="1" i="0">
                <a:solidFill>
                  <a:srgbClr val="231F20"/>
                </a:solidFill>
                <a:latin typeface="GillSans-SemiBold"/>
                <a:cs typeface="GillSans-SemiBold"/>
              </a:defRPr>
            </a:lvl1pPr>
          </a:lstStyle>
          <a:p>
            <a:r>
              <a:rPr lang="en-US" dirty="0"/>
              <a:t>Click to edit Master title style</a:t>
            </a:r>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338554"/>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1828800" y="3840480"/>
            <a:ext cx="8534400" cy="692497"/>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48163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0"/>
            <a:ext cx="12189460" cy="6638290"/>
          </a:xfrm>
          <a:custGeom>
            <a:avLst/>
            <a:gdLst/>
            <a:ahLst/>
            <a:cxnLst/>
            <a:rect l="l" t="t" r="r" b="b"/>
            <a:pathLst>
              <a:path w="12189460" h="6638290">
                <a:moveTo>
                  <a:pt x="0" y="6638188"/>
                </a:moveTo>
                <a:lnTo>
                  <a:pt x="12188952" y="6638188"/>
                </a:lnTo>
                <a:lnTo>
                  <a:pt x="12188952" y="0"/>
                </a:lnTo>
                <a:lnTo>
                  <a:pt x="0" y="0"/>
                </a:lnTo>
                <a:lnTo>
                  <a:pt x="0" y="6638188"/>
                </a:lnTo>
                <a:close/>
              </a:path>
            </a:pathLst>
          </a:custGeom>
          <a:solidFill>
            <a:srgbClr val="003A4C"/>
          </a:solidFill>
        </p:spPr>
        <p:txBody>
          <a:bodyPr wrap="square" lIns="0" tIns="0" rIns="0" bIns="0" rtlCol="0"/>
          <a:lstStyle/>
          <a:p>
            <a:endParaRPr sz="1350"/>
          </a:p>
        </p:txBody>
      </p:sp>
      <p:sp>
        <p:nvSpPr>
          <p:cNvPr id="17" name="bg object 17"/>
          <p:cNvSpPr/>
          <p:nvPr/>
        </p:nvSpPr>
        <p:spPr>
          <a:xfrm>
            <a:off x="1" y="2"/>
            <a:ext cx="9622155" cy="6638925"/>
          </a:xfrm>
          <a:custGeom>
            <a:avLst/>
            <a:gdLst/>
            <a:ahLst/>
            <a:cxnLst/>
            <a:rect l="l" t="t" r="r" b="b"/>
            <a:pathLst>
              <a:path w="9622155" h="6638925">
                <a:moveTo>
                  <a:pt x="1339517" y="0"/>
                </a:moveTo>
                <a:lnTo>
                  <a:pt x="0" y="0"/>
                </a:lnTo>
                <a:lnTo>
                  <a:pt x="0" y="1947413"/>
                </a:lnTo>
                <a:lnTo>
                  <a:pt x="2172040" y="6638544"/>
                </a:lnTo>
                <a:lnTo>
                  <a:pt x="2817086" y="6638544"/>
                </a:lnTo>
                <a:lnTo>
                  <a:pt x="3394234" y="5431586"/>
                </a:lnTo>
                <a:lnTo>
                  <a:pt x="2817086" y="5431586"/>
                </a:lnTo>
                <a:lnTo>
                  <a:pt x="1006535" y="1591957"/>
                </a:lnTo>
                <a:lnTo>
                  <a:pt x="984320" y="1545514"/>
                </a:lnTo>
                <a:lnTo>
                  <a:pt x="961513" y="1496899"/>
                </a:lnTo>
                <a:lnTo>
                  <a:pt x="938302" y="1446440"/>
                </a:lnTo>
                <a:lnTo>
                  <a:pt x="914817" y="1394332"/>
                </a:lnTo>
                <a:lnTo>
                  <a:pt x="891418" y="1341302"/>
                </a:lnTo>
                <a:lnTo>
                  <a:pt x="868119" y="1287279"/>
                </a:lnTo>
                <a:lnTo>
                  <a:pt x="845164" y="1232725"/>
                </a:lnTo>
                <a:lnTo>
                  <a:pt x="822741" y="1177966"/>
                </a:lnTo>
                <a:lnTo>
                  <a:pt x="801036" y="1123332"/>
                </a:lnTo>
                <a:lnTo>
                  <a:pt x="780237" y="1069151"/>
                </a:lnTo>
                <a:lnTo>
                  <a:pt x="760531" y="1015749"/>
                </a:lnTo>
                <a:lnTo>
                  <a:pt x="742106" y="963456"/>
                </a:lnTo>
                <a:lnTo>
                  <a:pt x="725147" y="912600"/>
                </a:lnTo>
                <a:lnTo>
                  <a:pt x="709842" y="863508"/>
                </a:lnTo>
                <a:lnTo>
                  <a:pt x="696379" y="816508"/>
                </a:lnTo>
                <a:lnTo>
                  <a:pt x="684944" y="771930"/>
                </a:lnTo>
                <a:lnTo>
                  <a:pt x="675724" y="730100"/>
                </a:lnTo>
                <a:lnTo>
                  <a:pt x="668907" y="691346"/>
                </a:lnTo>
                <a:lnTo>
                  <a:pt x="663229" y="624382"/>
                </a:lnTo>
                <a:lnTo>
                  <a:pt x="664474" y="584907"/>
                </a:lnTo>
                <a:lnTo>
                  <a:pt x="675061" y="515284"/>
                </a:lnTo>
                <a:lnTo>
                  <a:pt x="697842" y="457182"/>
                </a:lnTo>
                <a:lnTo>
                  <a:pt x="734492" y="409506"/>
                </a:lnTo>
                <a:lnTo>
                  <a:pt x="786688" y="371158"/>
                </a:lnTo>
                <a:lnTo>
                  <a:pt x="856106" y="341043"/>
                </a:lnTo>
                <a:lnTo>
                  <a:pt x="897796" y="328729"/>
                </a:lnTo>
                <a:lnTo>
                  <a:pt x="944421" y="318063"/>
                </a:lnTo>
                <a:lnTo>
                  <a:pt x="996190" y="308907"/>
                </a:lnTo>
                <a:lnTo>
                  <a:pt x="1053311" y="301123"/>
                </a:lnTo>
                <a:lnTo>
                  <a:pt x="1115995" y="294575"/>
                </a:lnTo>
                <a:lnTo>
                  <a:pt x="1184451" y="289125"/>
                </a:lnTo>
                <a:lnTo>
                  <a:pt x="1258888" y="284638"/>
                </a:lnTo>
                <a:lnTo>
                  <a:pt x="1339517" y="280974"/>
                </a:lnTo>
                <a:lnTo>
                  <a:pt x="1339517" y="0"/>
                </a:lnTo>
                <a:close/>
              </a:path>
              <a:path w="9622155" h="6638925">
                <a:moveTo>
                  <a:pt x="5384599" y="3766718"/>
                </a:moveTo>
                <a:lnTo>
                  <a:pt x="4190349" y="3766718"/>
                </a:lnTo>
                <a:lnTo>
                  <a:pt x="5553364" y="6638544"/>
                </a:lnTo>
                <a:lnTo>
                  <a:pt x="6219314" y="6638544"/>
                </a:lnTo>
                <a:lnTo>
                  <a:pt x="6737769" y="5400230"/>
                </a:lnTo>
                <a:lnTo>
                  <a:pt x="6177937" y="5400230"/>
                </a:lnTo>
                <a:lnTo>
                  <a:pt x="5384599" y="3766718"/>
                </a:lnTo>
                <a:close/>
              </a:path>
              <a:path w="9622155" h="6638925">
                <a:moveTo>
                  <a:pt x="6656296" y="279852"/>
                </a:moveTo>
                <a:lnTo>
                  <a:pt x="1891712" y="279852"/>
                </a:lnTo>
                <a:lnTo>
                  <a:pt x="1945045" y="279979"/>
                </a:lnTo>
                <a:lnTo>
                  <a:pt x="1995709" y="280718"/>
                </a:lnTo>
                <a:lnTo>
                  <a:pt x="2043842" y="282182"/>
                </a:lnTo>
                <a:lnTo>
                  <a:pt x="2089579" y="284487"/>
                </a:lnTo>
                <a:lnTo>
                  <a:pt x="2133059" y="287746"/>
                </a:lnTo>
                <a:lnTo>
                  <a:pt x="2174417" y="292075"/>
                </a:lnTo>
                <a:lnTo>
                  <a:pt x="2213789" y="297588"/>
                </a:lnTo>
                <a:lnTo>
                  <a:pt x="2251313" y="304399"/>
                </a:lnTo>
                <a:lnTo>
                  <a:pt x="2321361" y="322373"/>
                </a:lnTo>
                <a:lnTo>
                  <a:pt x="2385652" y="346914"/>
                </a:lnTo>
                <a:lnTo>
                  <a:pt x="2445278" y="378938"/>
                </a:lnTo>
                <a:lnTo>
                  <a:pt x="2501333" y="419359"/>
                </a:lnTo>
                <a:lnTo>
                  <a:pt x="2554908" y="469094"/>
                </a:lnTo>
                <a:lnTo>
                  <a:pt x="2581107" y="497741"/>
                </a:lnTo>
                <a:lnTo>
                  <a:pt x="2607096" y="529059"/>
                </a:lnTo>
                <a:lnTo>
                  <a:pt x="2633011" y="563164"/>
                </a:lnTo>
                <a:lnTo>
                  <a:pt x="2658988" y="600169"/>
                </a:lnTo>
                <a:lnTo>
                  <a:pt x="2685165" y="640190"/>
                </a:lnTo>
                <a:lnTo>
                  <a:pt x="2711678" y="683340"/>
                </a:lnTo>
                <a:lnTo>
                  <a:pt x="2738663" y="729735"/>
                </a:lnTo>
                <a:lnTo>
                  <a:pt x="2766256" y="779488"/>
                </a:lnTo>
                <a:lnTo>
                  <a:pt x="2794596" y="832714"/>
                </a:lnTo>
                <a:lnTo>
                  <a:pt x="2823817" y="889529"/>
                </a:lnTo>
                <a:lnTo>
                  <a:pt x="2854057" y="950045"/>
                </a:lnTo>
                <a:lnTo>
                  <a:pt x="2885451" y="1014377"/>
                </a:lnTo>
                <a:lnTo>
                  <a:pt x="2918137" y="1082641"/>
                </a:lnTo>
                <a:lnTo>
                  <a:pt x="2952252" y="1154950"/>
                </a:lnTo>
                <a:lnTo>
                  <a:pt x="3909374" y="3173679"/>
                </a:lnTo>
                <a:lnTo>
                  <a:pt x="2817086" y="5431586"/>
                </a:lnTo>
                <a:lnTo>
                  <a:pt x="3394234" y="5431586"/>
                </a:lnTo>
                <a:lnTo>
                  <a:pt x="4190349" y="3766718"/>
                </a:lnTo>
                <a:lnTo>
                  <a:pt x="5384599" y="3766718"/>
                </a:lnTo>
                <a:lnTo>
                  <a:pt x="4773152" y="2507729"/>
                </a:lnTo>
                <a:lnTo>
                  <a:pt x="5064466" y="1924926"/>
                </a:lnTo>
                <a:lnTo>
                  <a:pt x="4492177" y="1924926"/>
                </a:lnTo>
                <a:lnTo>
                  <a:pt x="4003177" y="926007"/>
                </a:lnTo>
                <a:lnTo>
                  <a:pt x="3970990" y="857588"/>
                </a:lnTo>
                <a:lnTo>
                  <a:pt x="3942990" y="795464"/>
                </a:lnTo>
                <a:lnTo>
                  <a:pt x="3918989" y="739076"/>
                </a:lnTo>
                <a:lnTo>
                  <a:pt x="3898799" y="687862"/>
                </a:lnTo>
                <a:lnTo>
                  <a:pt x="3882231" y="641264"/>
                </a:lnTo>
                <a:lnTo>
                  <a:pt x="3869098" y="598720"/>
                </a:lnTo>
                <a:lnTo>
                  <a:pt x="3859211" y="559670"/>
                </a:lnTo>
                <a:lnTo>
                  <a:pt x="3848422" y="489813"/>
                </a:lnTo>
                <a:lnTo>
                  <a:pt x="3847144" y="457885"/>
                </a:lnTo>
                <a:lnTo>
                  <a:pt x="3849196" y="426013"/>
                </a:lnTo>
                <a:lnTo>
                  <a:pt x="3867456" y="373225"/>
                </a:lnTo>
                <a:lnTo>
                  <a:pt x="3908691" y="333852"/>
                </a:lnTo>
                <a:lnTo>
                  <a:pt x="3977824" y="306458"/>
                </a:lnTo>
                <a:lnTo>
                  <a:pt x="4024389" y="296806"/>
                </a:lnTo>
                <a:lnTo>
                  <a:pt x="4079775" y="289611"/>
                </a:lnTo>
                <a:lnTo>
                  <a:pt x="4144596" y="284693"/>
                </a:lnTo>
                <a:lnTo>
                  <a:pt x="4219468" y="281874"/>
                </a:lnTo>
                <a:lnTo>
                  <a:pt x="4305005" y="280974"/>
                </a:lnTo>
                <a:lnTo>
                  <a:pt x="6656296" y="280974"/>
                </a:lnTo>
                <a:lnTo>
                  <a:pt x="6656296" y="279852"/>
                </a:lnTo>
                <a:close/>
              </a:path>
              <a:path w="9622155" h="6638925">
                <a:moveTo>
                  <a:pt x="9621911" y="0"/>
                </a:moveTo>
                <a:lnTo>
                  <a:pt x="7374265" y="0"/>
                </a:lnTo>
                <a:lnTo>
                  <a:pt x="7374265" y="280974"/>
                </a:lnTo>
                <a:lnTo>
                  <a:pt x="7455841" y="281606"/>
                </a:lnTo>
                <a:lnTo>
                  <a:pt x="7532082" y="283531"/>
                </a:lnTo>
                <a:lnTo>
                  <a:pt x="7603110" y="286797"/>
                </a:lnTo>
                <a:lnTo>
                  <a:pt x="7669050" y="291450"/>
                </a:lnTo>
                <a:lnTo>
                  <a:pt x="7730028" y="297539"/>
                </a:lnTo>
                <a:lnTo>
                  <a:pt x="7786169" y="305110"/>
                </a:lnTo>
                <a:lnTo>
                  <a:pt x="7837596" y="314210"/>
                </a:lnTo>
                <a:lnTo>
                  <a:pt x="7884434" y="324885"/>
                </a:lnTo>
                <a:lnTo>
                  <a:pt x="7926809" y="337184"/>
                </a:lnTo>
                <a:lnTo>
                  <a:pt x="7964845" y="351153"/>
                </a:lnTo>
                <a:lnTo>
                  <a:pt x="8028398" y="384289"/>
                </a:lnTo>
                <a:lnTo>
                  <a:pt x="8076092" y="424669"/>
                </a:lnTo>
                <a:lnTo>
                  <a:pt x="8108923" y="472670"/>
                </a:lnTo>
                <a:lnTo>
                  <a:pt x="8127891" y="528668"/>
                </a:lnTo>
                <a:lnTo>
                  <a:pt x="8133991" y="593039"/>
                </a:lnTo>
                <a:lnTo>
                  <a:pt x="8133173" y="617138"/>
                </a:lnTo>
                <a:lnTo>
                  <a:pt x="8125774" y="674945"/>
                </a:lnTo>
                <a:lnTo>
                  <a:pt x="8108813" y="748685"/>
                </a:lnTo>
                <a:lnTo>
                  <a:pt x="8096039" y="792700"/>
                </a:lnTo>
                <a:lnTo>
                  <a:pt x="8080027" y="842102"/>
                </a:lnTo>
                <a:lnTo>
                  <a:pt x="8060494" y="897359"/>
                </a:lnTo>
                <a:lnTo>
                  <a:pt x="8037158" y="958940"/>
                </a:lnTo>
                <a:lnTo>
                  <a:pt x="8009737" y="1027312"/>
                </a:lnTo>
                <a:lnTo>
                  <a:pt x="7855837" y="1394465"/>
                </a:lnTo>
                <a:lnTo>
                  <a:pt x="6177937" y="5400230"/>
                </a:lnTo>
                <a:lnTo>
                  <a:pt x="6737769" y="5400230"/>
                </a:lnTo>
                <a:lnTo>
                  <a:pt x="8414953" y="1394332"/>
                </a:lnTo>
                <a:lnTo>
                  <a:pt x="8449712" y="1311875"/>
                </a:lnTo>
                <a:lnTo>
                  <a:pt x="8483421" y="1233629"/>
                </a:lnTo>
                <a:lnTo>
                  <a:pt x="8516155" y="1159482"/>
                </a:lnTo>
                <a:lnTo>
                  <a:pt x="8547988" y="1089323"/>
                </a:lnTo>
                <a:lnTo>
                  <a:pt x="8578993" y="1023041"/>
                </a:lnTo>
                <a:lnTo>
                  <a:pt x="8609244" y="960524"/>
                </a:lnTo>
                <a:lnTo>
                  <a:pt x="8638817" y="901661"/>
                </a:lnTo>
                <a:lnTo>
                  <a:pt x="8667783" y="846340"/>
                </a:lnTo>
                <a:lnTo>
                  <a:pt x="8696218" y="794450"/>
                </a:lnTo>
                <a:lnTo>
                  <a:pt x="8724195" y="745879"/>
                </a:lnTo>
                <a:lnTo>
                  <a:pt x="8751789" y="700516"/>
                </a:lnTo>
                <a:lnTo>
                  <a:pt x="8779072" y="658250"/>
                </a:lnTo>
                <a:lnTo>
                  <a:pt x="8806120" y="618968"/>
                </a:lnTo>
                <a:lnTo>
                  <a:pt x="8833006" y="582560"/>
                </a:lnTo>
                <a:lnTo>
                  <a:pt x="8859803" y="548913"/>
                </a:lnTo>
                <a:lnTo>
                  <a:pt x="8886587" y="517917"/>
                </a:lnTo>
                <a:lnTo>
                  <a:pt x="8913430" y="489460"/>
                </a:lnTo>
                <a:lnTo>
                  <a:pt x="8967592" y="439718"/>
                </a:lnTo>
                <a:lnTo>
                  <a:pt x="9022881" y="398794"/>
                </a:lnTo>
                <a:lnTo>
                  <a:pt x="9079888" y="365797"/>
                </a:lnTo>
                <a:lnTo>
                  <a:pt x="9139205" y="339835"/>
                </a:lnTo>
                <a:lnTo>
                  <a:pt x="9201422" y="320016"/>
                </a:lnTo>
                <a:lnTo>
                  <a:pt x="9267133" y="305449"/>
                </a:lnTo>
                <a:lnTo>
                  <a:pt x="9336927" y="295241"/>
                </a:lnTo>
                <a:lnTo>
                  <a:pt x="9411397" y="288502"/>
                </a:lnTo>
                <a:lnTo>
                  <a:pt x="9450571" y="286154"/>
                </a:lnTo>
                <a:lnTo>
                  <a:pt x="9491135" y="284339"/>
                </a:lnTo>
                <a:lnTo>
                  <a:pt x="9621911" y="280974"/>
                </a:lnTo>
                <a:lnTo>
                  <a:pt x="9621911" y="0"/>
                </a:lnTo>
                <a:close/>
              </a:path>
              <a:path w="9622155" h="6638925">
                <a:moveTo>
                  <a:pt x="6656296" y="280974"/>
                </a:moveTo>
                <a:lnTo>
                  <a:pt x="4690005" y="280974"/>
                </a:lnTo>
                <a:lnTo>
                  <a:pt x="4770902" y="282076"/>
                </a:lnTo>
                <a:lnTo>
                  <a:pt x="4842302" y="285452"/>
                </a:lnTo>
                <a:lnTo>
                  <a:pt x="4904675" y="291213"/>
                </a:lnTo>
                <a:lnTo>
                  <a:pt x="4958489" y="299467"/>
                </a:lnTo>
                <a:lnTo>
                  <a:pt x="5004216" y="310324"/>
                </a:lnTo>
                <a:lnTo>
                  <a:pt x="5042322" y="323891"/>
                </a:lnTo>
                <a:lnTo>
                  <a:pt x="5097555" y="359594"/>
                </a:lnTo>
                <a:lnTo>
                  <a:pt x="5127941" y="407448"/>
                </a:lnTo>
                <a:lnTo>
                  <a:pt x="5137236" y="468325"/>
                </a:lnTo>
                <a:lnTo>
                  <a:pt x="5135270" y="502083"/>
                </a:lnTo>
                <a:lnTo>
                  <a:pt x="5129128" y="541149"/>
                </a:lnTo>
                <a:lnTo>
                  <a:pt x="5118445" y="585691"/>
                </a:lnTo>
                <a:lnTo>
                  <a:pt x="5102855" y="635877"/>
                </a:lnTo>
                <a:lnTo>
                  <a:pt x="5081993" y="691875"/>
                </a:lnTo>
                <a:lnTo>
                  <a:pt x="5055492" y="753854"/>
                </a:lnTo>
                <a:lnTo>
                  <a:pt x="5022987" y="821982"/>
                </a:lnTo>
                <a:lnTo>
                  <a:pt x="4492177" y="1924926"/>
                </a:lnTo>
                <a:lnTo>
                  <a:pt x="5064466" y="1924926"/>
                </a:lnTo>
                <a:lnTo>
                  <a:pt x="5449338" y="1154950"/>
                </a:lnTo>
                <a:lnTo>
                  <a:pt x="5482600" y="1087901"/>
                </a:lnTo>
                <a:lnTo>
                  <a:pt x="5514541" y="1024373"/>
                </a:lnTo>
                <a:lnTo>
                  <a:pt x="5545296" y="964272"/>
                </a:lnTo>
                <a:lnTo>
                  <a:pt x="5575003" y="907502"/>
                </a:lnTo>
                <a:lnTo>
                  <a:pt x="5603799" y="853968"/>
                </a:lnTo>
                <a:lnTo>
                  <a:pt x="5631819" y="803575"/>
                </a:lnTo>
                <a:lnTo>
                  <a:pt x="5659200" y="756227"/>
                </a:lnTo>
                <a:lnTo>
                  <a:pt x="5686080" y="711830"/>
                </a:lnTo>
                <a:lnTo>
                  <a:pt x="5712594" y="670287"/>
                </a:lnTo>
                <a:lnTo>
                  <a:pt x="5738880" y="631505"/>
                </a:lnTo>
                <a:lnTo>
                  <a:pt x="5765073" y="595387"/>
                </a:lnTo>
                <a:lnTo>
                  <a:pt x="5791311" y="561838"/>
                </a:lnTo>
                <a:lnTo>
                  <a:pt x="5817730" y="530763"/>
                </a:lnTo>
                <a:lnTo>
                  <a:pt x="5844467" y="502067"/>
                </a:lnTo>
                <a:lnTo>
                  <a:pt x="5899440" y="451429"/>
                </a:lnTo>
                <a:lnTo>
                  <a:pt x="5957323" y="409164"/>
                </a:lnTo>
                <a:lnTo>
                  <a:pt x="6019209" y="374508"/>
                </a:lnTo>
                <a:lnTo>
                  <a:pt x="6086190" y="346699"/>
                </a:lnTo>
                <a:lnTo>
                  <a:pt x="6159361" y="324977"/>
                </a:lnTo>
                <a:lnTo>
                  <a:pt x="6198609" y="316159"/>
                </a:lnTo>
                <a:lnTo>
                  <a:pt x="6239813" y="308577"/>
                </a:lnTo>
                <a:lnTo>
                  <a:pt x="6283111" y="302136"/>
                </a:lnTo>
                <a:lnTo>
                  <a:pt x="6328640" y="296740"/>
                </a:lnTo>
                <a:lnTo>
                  <a:pt x="6376535" y="292293"/>
                </a:lnTo>
                <a:lnTo>
                  <a:pt x="6426934" y="288701"/>
                </a:lnTo>
                <a:lnTo>
                  <a:pt x="6479973" y="285869"/>
                </a:lnTo>
                <a:lnTo>
                  <a:pt x="6535788" y="283700"/>
                </a:lnTo>
                <a:lnTo>
                  <a:pt x="6656296" y="280974"/>
                </a:lnTo>
                <a:close/>
              </a:path>
              <a:path w="9622155" h="6638925">
                <a:moveTo>
                  <a:pt x="6656296" y="0"/>
                </a:moveTo>
                <a:lnTo>
                  <a:pt x="1776498" y="0"/>
                </a:lnTo>
                <a:lnTo>
                  <a:pt x="1776498" y="280974"/>
                </a:lnTo>
                <a:lnTo>
                  <a:pt x="6656296" y="279852"/>
                </a:lnTo>
                <a:lnTo>
                  <a:pt x="6656296" y="0"/>
                </a:lnTo>
                <a:close/>
              </a:path>
            </a:pathLst>
          </a:custGeom>
          <a:solidFill>
            <a:srgbClr val="003A4C">
              <a:alpha val="39999"/>
            </a:srgbClr>
          </a:solidFill>
        </p:spPr>
        <p:txBody>
          <a:bodyPr wrap="square" lIns="0" tIns="0" rIns="0" bIns="0" rtlCol="0"/>
          <a:lstStyle/>
          <a:p>
            <a:endParaRPr sz="1350"/>
          </a:p>
        </p:txBody>
      </p:sp>
      <p:sp>
        <p:nvSpPr>
          <p:cNvPr id="18" name="bg object 18"/>
          <p:cNvSpPr/>
          <p:nvPr/>
        </p:nvSpPr>
        <p:spPr>
          <a:xfrm>
            <a:off x="1" y="6610439"/>
            <a:ext cx="12189460" cy="247650"/>
          </a:xfrm>
          <a:custGeom>
            <a:avLst/>
            <a:gdLst/>
            <a:ahLst/>
            <a:cxnLst/>
            <a:rect l="l" t="t" r="r" b="b"/>
            <a:pathLst>
              <a:path w="12189460" h="247650">
                <a:moveTo>
                  <a:pt x="0" y="247561"/>
                </a:moveTo>
                <a:lnTo>
                  <a:pt x="12188952" y="247561"/>
                </a:lnTo>
                <a:lnTo>
                  <a:pt x="12188952" y="0"/>
                </a:lnTo>
                <a:lnTo>
                  <a:pt x="0" y="0"/>
                </a:lnTo>
                <a:lnTo>
                  <a:pt x="0" y="247561"/>
                </a:lnTo>
                <a:close/>
              </a:path>
            </a:pathLst>
          </a:custGeom>
          <a:solidFill>
            <a:srgbClr val="231F20">
              <a:alpha val="50000"/>
            </a:srgbClr>
          </a:solidFill>
        </p:spPr>
        <p:txBody>
          <a:bodyPr wrap="square" lIns="0" tIns="0" rIns="0" bIns="0" rtlCol="0"/>
          <a:lstStyle/>
          <a:p>
            <a:endParaRPr sz="1350"/>
          </a:p>
        </p:txBody>
      </p:sp>
      <p:sp>
        <p:nvSpPr>
          <p:cNvPr id="2" name="Holder 2"/>
          <p:cNvSpPr>
            <a:spLocks noGrp="1"/>
          </p:cNvSpPr>
          <p:nvPr>
            <p:ph type="title"/>
          </p:nvPr>
        </p:nvSpPr>
        <p:spPr>
          <a:xfrm>
            <a:off x="1612900" y="899440"/>
            <a:ext cx="8966200" cy="253916"/>
          </a:xfrm>
        </p:spPr>
        <p:txBody>
          <a:bodyPr lIns="0" tIns="0" rIns="0" bIns="0"/>
          <a:lstStyle>
            <a:lvl1pPr>
              <a:defRPr sz="1650" b="1" i="0">
                <a:solidFill>
                  <a:srgbClr val="231F20"/>
                </a:solidFill>
                <a:latin typeface="GillSans-SemiBold"/>
                <a:cs typeface="GillSans-SemiBold"/>
              </a:defRPr>
            </a:lvl1pPr>
          </a:lstStyle>
          <a:p>
            <a:r>
              <a:rPr lang="en-US"/>
              <a:t>Click to edit Master title style</a:t>
            </a:r>
            <a:endParaRPr/>
          </a:p>
        </p:txBody>
      </p:sp>
      <p:sp>
        <p:nvSpPr>
          <p:cNvPr id="3" name="Holder 3"/>
          <p:cNvSpPr>
            <a:spLocks noGrp="1"/>
          </p:cNvSpPr>
          <p:nvPr>
            <p:ph type="body" idx="1"/>
          </p:nvPr>
        </p:nvSpPr>
        <p:spPr>
          <a:xfrm>
            <a:off x="1956825" y="3354222"/>
            <a:ext cx="5840731" cy="519373"/>
          </a:xfrm>
        </p:spPr>
        <p:txBody>
          <a:bodyPr lIns="0" tIns="0" rIns="0" bIns="0"/>
          <a:lstStyle>
            <a:lvl1pPr>
              <a:defRPr sz="3375" b="1" i="0">
                <a:solidFill>
                  <a:srgbClr val="020302"/>
                </a:solidFill>
                <a:latin typeface="GillSans-SemiBold"/>
                <a:cs typeface="GillSans-SemiBold"/>
              </a:defRPr>
            </a:lvl1pPr>
          </a:lstStyle>
          <a:p>
            <a:pPr lvl="0"/>
            <a:r>
              <a:rPr lang="en-US"/>
              <a:t>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3683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612900" y="899440"/>
            <a:ext cx="8966200" cy="253916"/>
          </a:xfrm>
        </p:spPr>
        <p:txBody>
          <a:bodyPr lIns="0" tIns="0" rIns="0" bIns="0"/>
          <a:lstStyle>
            <a:lvl1pPr>
              <a:defRPr sz="1650" b="1" i="0">
                <a:solidFill>
                  <a:srgbClr val="231F20"/>
                </a:solidFill>
                <a:latin typeface="GillSans-SemiBold"/>
                <a:cs typeface="GillSans-SemiBold"/>
              </a:defRPr>
            </a:lvl1pPr>
          </a:lstStyle>
          <a:p>
            <a:r>
              <a:rPr lang="en-US"/>
              <a:t>Click to edit Master title style</a:t>
            </a:r>
            <a:endParaRPr/>
          </a:p>
        </p:txBody>
      </p:sp>
      <p:sp>
        <p:nvSpPr>
          <p:cNvPr id="3" name="Holder 3"/>
          <p:cNvSpPr>
            <a:spLocks noGrp="1"/>
          </p:cNvSpPr>
          <p:nvPr>
            <p:ph sz="half" idx="2"/>
          </p:nvPr>
        </p:nvSpPr>
        <p:spPr>
          <a:xfrm>
            <a:off x="609600" y="1577341"/>
            <a:ext cx="5303520" cy="1384995"/>
          </a:xfrm>
          <a:prstGeom prst="rect">
            <a:avLst/>
          </a:prstGeom>
        </p:spPr>
        <p:txBody>
          <a:bodyPr wrap="square" lIns="0" tIns="0" rIns="0" bIns="0">
            <a:spAutoFit/>
          </a:bodyPr>
          <a:lstStyle>
            <a:lvl1pPr>
              <a:defRPr/>
            </a:lvl1pPr>
          </a:lstStyle>
          <a:p>
            <a:pPr lvl="0"/>
            <a:r>
              <a:rPr lang="en-US"/>
              <a:t>Edit Master text styles</a:t>
            </a:r>
          </a:p>
        </p:txBody>
      </p:sp>
      <p:sp>
        <p:nvSpPr>
          <p:cNvPr id="4" name="Holder 4"/>
          <p:cNvSpPr>
            <a:spLocks noGrp="1"/>
          </p:cNvSpPr>
          <p:nvPr>
            <p:ph sz="half" idx="3"/>
          </p:nvPr>
        </p:nvSpPr>
        <p:spPr>
          <a:xfrm>
            <a:off x="6278880" y="1577341"/>
            <a:ext cx="5303520" cy="1384995"/>
          </a:xfrm>
          <a:prstGeom prst="rect">
            <a:avLst/>
          </a:prstGeom>
        </p:spPr>
        <p:txBody>
          <a:bodyPr wrap="square" lIns="0" tIns="0" rIns="0" bIns="0">
            <a:spAutoFit/>
          </a:bodyPr>
          <a:lstStyle>
            <a:lvl1pPr>
              <a:defRPr/>
            </a:lvl1pPr>
          </a:lstStyle>
          <a:p>
            <a:pPr lvl="0"/>
            <a:r>
              <a:rPr lang="en-US"/>
              <a:t>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15122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612900" y="899440"/>
            <a:ext cx="8966200" cy="253916"/>
          </a:xfrm>
        </p:spPr>
        <p:txBody>
          <a:bodyPr lIns="0" tIns="0" rIns="0" bIns="0"/>
          <a:lstStyle>
            <a:lvl1pPr>
              <a:defRPr sz="1650" b="1" i="0">
                <a:solidFill>
                  <a:srgbClr val="231F20"/>
                </a:solidFill>
                <a:latin typeface="GillSans-SemiBold"/>
                <a:cs typeface="GillSans-SemiBold"/>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87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1548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381000"/>
            <a:ext cx="8966200" cy="338554"/>
          </a:xfrm>
          <a:prstGeom prst="rect">
            <a:avLst/>
          </a:prstGeom>
        </p:spPr>
        <p:txBody>
          <a:bodyPr wrap="square" lIns="0" tIns="0" rIns="0" bIns="0">
            <a:spAutoFit/>
          </a:bodyPr>
          <a:lstStyle>
            <a:lvl1pPr>
              <a:defRPr sz="2200" b="1" i="0">
                <a:solidFill>
                  <a:srgbClr val="231F20"/>
                </a:solidFill>
                <a:latin typeface="GillSans-SemiBold"/>
                <a:cs typeface="GillSans-SemiBold"/>
              </a:defRPr>
            </a:lvl1pPr>
          </a:lstStyle>
          <a:p>
            <a:endParaRPr dirty="0"/>
          </a:p>
        </p:txBody>
      </p:sp>
      <p:sp>
        <p:nvSpPr>
          <p:cNvPr id="3" name="Holder 3"/>
          <p:cNvSpPr>
            <a:spLocks noGrp="1"/>
          </p:cNvSpPr>
          <p:nvPr>
            <p:ph type="body" idx="1"/>
          </p:nvPr>
        </p:nvSpPr>
        <p:spPr>
          <a:xfrm>
            <a:off x="622300" y="1371600"/>
            <a:ext cx="5840730" cy="692497"/>
          </a:xfrm>
          <a:prstGeom prst="rect">
            <a:avLst/>
          </a:prstGeom>
        </p:spPr>
        <p:txBody>
          <a:bodyPr wrap="square" lIns="0" tIns="0" rIns="0" bIns="0">
            <a:spAutoFit/>
          </a:bodyPr>
          <a:lstStyle>
            <a:lvl1pPr>
              <a:defRPr sz="4500" b="1" i="0">
                <a:solidFill>
                  <a:srgbClr val="020302"/>
                </a:solidFill>
                <a:latin typeface="GillSans-SemiBold"/>
                <a:cs typeface="GillSans-SemiBold"/>
              </a:defRPr>
            </a:lvl1pPr>
          </a:lstStyle>
          <a:p>
            <a:r>
              <a:rPr lang="en-US" dirty="0"/>
              <a:t>Heading</a:t>
            </a: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12/31/2020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6" r:id="rId1"/>
    <p:sldLayoutId id="2147483663" r:id="rId2"/>
    <p:sldLayoutId id="2147483664" r:id="rId3"/>
    <p:sldLayoutId id="2147483665" r:id="rId4"/>
  </p:sldLayoutIdLst>
  <p:txStyles>
    <p:titleStyle>
      <a:lvl1pPr eaLnBrk="1" hangingPunct="1">
        <a:defRPr sz="3600" b="1" i="0">
          <a:latin typeface="Gill Sans SemiBold" panose="020B0502020104020203" pitchFamily="34" charset="-79"/>
          <a:ea typeface="+mj-ea"/>
          <a:cs typeface="Gill Sans SemiBold" panose="020B0502020104020203" pitchFamily="34" charset="-79"/>
        </a:defRPr>
      </a:lvl1pPr>
    </p:titleStyle>
    <p:bodyStyle>
      <a:lvl1pPr marL="0" eaLnBrk="1" hangingPunct="1">
        <a:defRPr sz="2800" b="1" i="0" baseline="0">
          <a:latin typeface="Gill Sans" panose="020B0502020104020203" pitchFamily="34" charset="-79"/>
          <a:ea typeface="+mn-ea"/>
          <a:cs typeface="Gill Sans SemiBold" panose="020B0502020104020203" pitchFamily="34" charset="-79"/>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12900" y="899440"/>
            <a:ext cx="8966200" cy="338554"/>
          </a:xfrm>
          <a:prstGeom prst="rect">
            <a:avLst/>
          </a:prstGeom>
        </p:spPr>
        <p:txBody>
          <a:bodyPr wrap="square" lIns="0" tIns="0" rIns="0" bIns="0">
            <a:spAutoFit/>
          </a:bodyPr>
          <a:lstStyle>
            <a:lvl1pPr>
              <a:defRPr sz="2200" b="1" i="0">
                <a:solidFill>
                  <a:srgbClr val="231F20"/>
                </a:solidFill>
                <a:latin typeface="GillSans-SemiBold"/>
                <a:cs typeface="GillSans-SemiBold"/>
              </a:defRPr>
            </a:lvl1pPr>
          </a:lstStyle>
          <a:p>
            <a:endParaRPr/>
          </a:p>
        </p:txBody>
      </p:sp>
      <p:sp>
        <p:nvSpPr>
          <p:cNvPr id="3" name="Holder 3"/>
          <p:cNvSpPr>
            <a:spLocks noGrp="1"/>
          </p:cNvSpPr>
          <p:nvPr>
            <p:ph type="body" idx="1"/>
          </p:nvPr>
        </p:nvSpPr>
        <p:spPr>
          <a:xfrm>
            <a:off x="1956825" y="3354222"/>
            <a:ext cx="5840731" cy="692497"/>
          </a:xfrm>
          <a:prstGeom prst="rect">
            <a:avLst/>
          </a:prstGeom>
        </p:spPr>
        <p:txBody>
          <a:bodyPr wrap="square" lIns="0" tIns="0" rIns="0" bIns="0">
            <a:spAutoFit/>
          </a:bodyPr>
          <a:lstStyle>
            <a:lvl1pPr>
              <a:defRPr sz="4500" b="1" i="0">
                <a:solidFill>
                  <a:srgbClr val="020302"/>
                </a:solidFill>
                <a:latin typeface="GillSans-SemiBold"/>
                <a:cs typeface="GillSans-SemiBold"/>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12/31/2020</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6747250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e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D637BE-8AE6-194D-8A13-44743E0ADE31}"/>
              </a:ext>
            </a:extLst>
          </p:cNvPr>
          <p:cNvSpPr>
            <a:spLocks noGrp="1"/>
          </p:cNvSpPr>
          <p:nvPr>
            <p:ph type="ctrTitle"/>
          </p:nvPr>
        </p:nvSpPr>
        <p:spPr>
          <a:xfrm>
            <a:off x="860612" y="1534698"/>
            <a:ext cx="8740588" cy="2923877"/>
          </a:xfrm>
        </p:spPr>
        <p:txBody>
          <a:bodyPr anchor="b"/>
          <a:lstStyle/>
          <a:p>
            <a:pPr algn="l" rtl="0"/>
            <a:r>
              <a:rPr lang="en-US" sz="3600" kern="1400" spc="-50" dirty="0">
                <a:effectLst/>
                <a:latin typeface="Arial" panose="020B0604020202020204" pitchFamily="34" charset="0"/>
                <a:ea typeface="Times New Roman" panose="02020603050405020304" pitchFamily="18" charset="0"/>
                <a:cs typeface="Arial" panose="020B0604020202020204" pitchFamily="34" charset="0"/>
              </a:rPr>
              <a:t>International Student Acclimation to a U.S. Private High School: </a:t>
            </a:r>
            <a:br>
              <a:rPr lang="en-US" sz="3600" kern="1400" spc="-50" dirty="0">
                <a:effectLst/>
                <a:latin typeface="Arial" panose="020B0604020202020204" pitchFamily="34" charset="0"/>
                <a:ea typeface="Times New Roman" panose="02020603050405020304" pitchFamily="18" charset="0"/>
                <a:cs typeface="Arial" panose="020B0604020202020204" pitchFamily="34" charset="0"/>
              </a:rPr>
            </a:br>
            <a:r>
              <a:rPr lang="en-US" sz="3600" kern="1400" spc="-50" dirty="0">
                <a:effectLst/>
                <a:latin typeface="Arial" panose="020B0604020202020204" pitchFamily="34" charset="0"/>
                <a:ea typeface="Times New Roman" panose="02020603050405020304" pitchFamily="18" charset="0"/>
                <a:cs typeface="Arial" panose="020B0604020202020204" pitchFamily="34" charset="0"/>
              </a:rPr>
              <a:t>Successes and Failures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br>
              <a:rPr lang="en-US" dirty="0"/>
            </a:br>
            <a:endParaRPr lang="en-US" dirty="0"/>
          </a:p>
        </p:txBody>
      </p:sp>
      <p:sp>
        <p:nvSpPr>
          <p:cNvPr id="3" name="Subtitle 2">
            <a:extLst>
              <a:ext uri="{FF2B5EF4-FFF2-40B4-BE49-F238E27FC236}">
                <a16:creationId xmlns:a16="http://schemas.microsoft.com/office/drawing/2014/main" id="{741A7E87-8C65-A54E-84C7-F2657B32BB5A}"/>
              </a:ext>
            </a:extLst>
          </p:cNvPr>
          <p:cNvSpPr>
            <a:spLocks noGrp="1"/>
          </p:cNvSpPr>
          <p:nvPr>
            <p:ph type="subTitle" idx="4"/>
          </p:nvPr>
        </p:nvSpPr>
        <p:spPr/>
        <p:txBody>
          <a:bodyPr/>
          <a:lstStyle/>
          <a:p>
            <a:r>
              <a:rPr lang="en-US" dirty="0"/>
              <a:t>PAPER</a:t>
            </a:r>
          </a:p>
          <a:p>
            <a:r>
              <a:rPr lang="en-US" dirty="0"/>
              <a:t>Presentation</a:t>
            </a:r>
          </a:p>
        </p:txBody>
      </p:sp>
      <p:sp>
        <p:nvSpPr>
          <p:cNvPr id="6" name="object 11">
            <a:extLst>
              <a:ext uri="{FF2B5EF4-FFF2-40B4-BE49-F238E27FC236}">
                <a16:creationId xmlns:a16="http://schemas.microsoft.com/office/drawing/2014/main" id="{B560B7B7-4F0A-4A49-876F-FDAD20DB574E}"/>
              </a:ext>
            </a:extLst>
          </p:cNvPr>
          <p:cNvSpPr txBox="1"/>
          <p:nvPr/>
        </p:nvSpPr>
        <p:spPr>
          <a:xfrm>
            <a:off x="925688" y="5918843"/>
            <a:ext cx="1461611" cy="171201"/>
          </a:xfrm>
          <a:prstGeom prst="rect">
            <a:avLst/>
          </a:prstGeom>
        </p:spPr>
        <p:txBody>
          <a:bodyPr vert="horz" wrap="square" lIns="0" tIns="9525" rIns="0" bIns="0" rtlCol="0">
            <a:spAutoFit/>
          </a:bodyPr>
          <a:lstStyle/>
          <a:p>
            <a:pPr marL="9525">
              <a:spcBef>
                <a:spcPts val="75"/>
              </a:spcBef>
            </a:pPr>
            <a:r>
              <a:rPr sz="1050" cap="all" spc="135" dirty="0">
                <a:solidFill>
                  <a:srgbClr val="003A4C"/>
                </a:solidFill>
                <a:latin typeface="Gill Sans"/>
                <a:cs typeface="Gill Sans"/>
              </a:rPr>
              <a:t>OC</a:t>
            </a:r>
            <a:r>
              <a:rPr lang="en-US" sz="1050" cap="all" spc="135" dirty="0">
                <a:solidFill>
                  <a:srgbClr val="003A4C"/>
                </a:solidFill>
                <a:latin typeface="Gill Sans"/>
                <a:cs typeface="Gill Sans"/>
              </a:rPr>
              <a:t>T</a:t>
            </a:r>
            <a:r>
              <a:rPr sz="1050" cap="all" spc="153" dirty="0">
                <a:solidFill>
                  <a:srgbClr val="003A4C"/>
                </a:solidFill>
                <a:latin typeface="Gill Sans"/>
                <a:cs typeface="Gill Sans"/>
              </a:rPr>
              <a:t>OBER</a:t>
            </a:r>
            <a:r>
              <a:rPr sz="1050" cap="all" spc="236" dirty="0">
                <a:solidFill>
                  <a:srgbClr val="003A4C"/>
                </a:solidFill>
                <a:latin typeface="Gill Sans"/>
                <a:cs typeface="Gill Sans"/>
              </a:rPr>
              <a:t> </a:t>
            </a:r>
            <a:r>
              <a:rPr sz="1050" cap="all" spc="158" dirty="0">
                <a:solidFill>
                  <a:srgbClr val="003A4C"/>
                </a:solidFill>
                <a:latin typeface="Gill Sans"/>
                <a:cs typeface="Gill Sans"/>
              </a:rPr>
              <a:t>2020</a:t>
            </a:r>
            <a:r>
              <a:rPr sz="1050" cap="all" spc="-83" dirty="0">
                <a:solidFill>
                  <a:srgbClr val="003A4C"/>
                </a:solidFill>
                <a:latin typeface="Gill Sans"/>
                <a:cs typeface="Gill Sans"/>
              </a:rPr>
              <a:t> </a:t>
            </a:r>
            <a:endParaRPr sz="1050" cap="all" dirty="0">
              <a:latin typeface="Gill Sans"/>
              <a:cs typeface="Gill Sans"/>
            </a:endParaRPr>
          </a:p>
        </p:txBody>
      </p:sp>
    </p:spTree>
    <p:extLst>
      <p:ext uri="{BB962C8B-B14F-4D97-AF65-F5344CB8AC3E}">
        <p14:creationId xmlns:p14="http://schemas.microsoft.com/office/powerpoint/2010/main" val="2102469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0FA0D00-ABAC-44C6-8505-D2612E762F74}"/>
              </a:ext>
            </a:extLst>
          </p:cNvPr>
          <p:cNvSpPr txBox="1"/>
          <p:nvPr/>
        </p:nvSpPr>
        <p:spPr>
          <a:xfrm>
            <a:off x="689956" y="168791"/>
            <a:ext cx="8702040" cy="1133644"/>
          </a:xfrm>
          <a:prstGeom prst="rect">
            <a:avLst/>
          </a:prstGeom>
        </p:spPr>
        <p:txBody>
          <a:bodyPr vert="horz" wrap="square" lIns="0" tIns="12700" rIns="0" bIns="0" rtlCol="0">
            <a:spAutoFit/>
          </a:bodyPr>
          <a:lstStyle/>
          <a:p>
            <a:pPr marL="12700">
              <a:spcBef>
                <a:spcPts val="100"/>
              </a:spcBef>
            </a:pPr>
            <a:r>
              <a:rPr lang="en-US" sz="3600" b="1" dirty="0">
                <a:solidFill>
                  <a:srgbClr val="008BAD"/>
                </a:solidFill>
                <a:latin typeface="Gill Sans SemiBold" panose="020B0502020104020203" pitchFamily="34" charset="-79"/>
                <a:cs typeface="Gill Sans SemiBold" panose="020B0502020104020203" pitchFamily="34" charset="-79"/>
              </a:rPr>
              <a:t>Findings: Level of English</a:t>
            </a:r>
          </a:p>
          <a:p>
            <a:pPr marL="12700">
              <a:lnSpc>
                <a:spcPct val="100000"/>
              </a:lnSpc>
              <a:spcBef>
                <a:spcPts val="100"/>
              </a:spcBef>
            </a:pPr>
            <a:endParaRPr sz="3600" b="1" dirty="0">
              <a:solidFill>
                <a:srgbClr val="008BAD"/>
              </a:solidFill>
              <a:latin typeface="Gill Sans SemiBold" panose="020B0502020104020203" pitchFamily="34" charset="-79"/>
              <a:cs typeface="Gill Sans SemiBold" panose="020B0502020104020203" pitchFamily="34" charset="-79"/>
            </a:endParaRPr>
          </a:p>
        </p:txBody>
      </p:sp>
      <p:sp>
        <p:nvSpPr>
          <p:cNvPr id="5" name="TextBox 4">
            <a:extLst>
              <a:ext uri="{FF2B5EF4-FFF2-40B4-BE49-F238E27FC236}">
                <a16:creationId xmlns:a16="http://schemas.microsoft.com/office/drawing/2014/main" id="{22972E66-0631-3949-8EFC-8EC6A537D3BF}"/>
              </a:ext>
            </a:extLst>
          </p:cNvPr>
          <p:cNvSpPr txBox="1"/>
          <p:nvPr/>
        </p:nvSpPr>
        <p:spPr>
          <a:xfrm>
            <a:off x="457200" y="6269880"/>
            <a:ext cx="5486400" cy="276999"/>
          </a:xfrm>
          <a:prstGeom prst="rect">
            <a:avLst/>
          </a:prstGeom>
          <a:noFill/>
          <a:ln w="28575">
            <a:noFill/>
          </a:ln>
        </p:spPr>
        <p:txBody>
          <a:bodyPr wrap="square" rtlCol="0" anchor="ctr">
            <a:spAutoFit/>
          </a:bodyPr>
          <a:lstStyle/>
          <a:p>
            <a:pPr algn="l"/>
            <a:r>
              <a:rPr lang="en-US" sz="1200" b="1" cap="all" spc="225" dirty="0">
                <a:latin typeface="Gill Sans SemiBold" panose="020B0502020104020203" pitchFamily="34" charset="-79"/>
                <a:cs typeface="Gill Sans SemiBold" panose="020B0502020104020203" pitchFamily="34" charset="-79"/>
              </a:rPr>
              <a:t>Walden University</a:t>
            </a:r>
            <a:endParaRPr lang="en-US" sz="1200" b="1" spc="225" dirty="0">
              <a:solidFill>
                <a:srgbClr val="008CAD"/>
              </a:solidFill>
              <a:latin typeface="Gill Sans SemiBold" panose="020B0502020104020203" pitchFamily="34" charset="-79"/>
              <a:cs typeface="Gill Sans SemiBold" panose="020B0502020104020203" pitchFamily="34" charset="-79"/>
            </a:endParaRPr>
          </a:p>
        </p:txBody>
      </p:sp>
      <p:pic>
        <p:nvPicPr>
          <p:cNvPr id="7170" name="Picture 2" descr="THE University Workplace Survey 2016: results and analysis | Times Higher  Education (THE)">
            <a:extLst>
              <a:ext uri="{FF2B5EF4-FFF2-40B4-BE49-F238E27FC236}">
                <a16:creationId xmlns:a16="http://schemas.microsoft.com/office/drawing/2014/main" id="{2918FD46-7057-48CD-AAD2-62AE925B4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138684"/>
            <a:ext cx="2362200" cy="15719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4C4E2B8-CB12-4ADB-BB58-011195BFB61D}"/>
              </a:ext>
            </a:extLst>
          </p:cNvPr>
          <p:cNvSpPr txBox="1"/>
          <p:nvPr/>
        </p:nvSpPr>
        <p:spPr>
          <a:xfrm>
            <a:off x="673331" y="1166842"/>
            <a:ext cx="10683240" cy="4524315"/>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Level of English played a critical role in the level of student acclimation and success.</a:t>
            </a:r>
          </a:p>
          <a:p>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Students arriving with little to no English struggled academically. </a:t>
            </a:r>
          </a:p>
          <a:p>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Transition to traditional, mainstream classes, AP or IB level courses were delayed</a:t>
            </a:r>
          </a:p>
          <a:p>
            <a:endParaRPr lang="en-US" dirty="0">
              <a:latin typeface="Arial" panose="020B0604020202020204" pitchFamily="34" charset="0"/>
              <a:cs typeface="Arial" panose="020B0604020202020204" pitchFamily="34" charset="0"/>
            </a:endParaRPr>
          </a:p>
          <a:p>
            <a:r>
              <a:rPr lang="en-US" sz="1800" i="1" dirty="0">
                <a:latin typeface="Arial" panose="020B0604020202020204" pitchFamily="34" charset="0"/>
                <a:cs typeface="Arial" panose="020B0604020202020204" pitchFamily="34" charset="0"/>
              </a:rPr>
              <a:t>Students who arrived at our high school with a working knowledge of English was in a much better position to succeed in the classroom and moved quickly from EL based classes to the general population courses. These students still would visit their EL teachers, but reliance on them did not exist, and they [the students] seemed to acclimate to US high school life successfully. ~Teacher</a:t>
            </a:r>
          </a:p>
          <a:p>
            <a:endParaRPr lang="en-US" i="1" dirty="0">
              <a:latin typeface="Arial" panose="020B0604020202020204" pitchFamily="34" charset="0"/>
              <a:cs typeface="Arial" panose="020B0604020202020204" pitchFamily="34" charset="0"/>
            </a:endParaRPr>
          </a:p>
          <a:p>
            <a:r>
              <a:rPr lang="en-US" sz="1800" i="1" dirty="0">
                <a:latin typeface="Arial" panose="020B0604020202020204" pitchFamily="34" charset="0"/>
                <a:cs typeface="Arial" panose="020B0604020202020204" pitchFamily="34" charset="0"/>
              </a:rPr>
              <a:t>When students have a foundation in English, they are able to understand their surroundings better and the expectations of being in the classroom and school at large. The international students with limited English comprehension had higher instances of academic probation, attendance and behavior issues, lower GPAs, and scores on PSAT. ~Dean of Students</a:t>
            </a:r>
          </a:p>
          <a:p>
            <a:r>
              <a:rPr lang="en-US"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4180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0FA0D00-ABAC-44C6-8505-D2612E762F74}"/>
              </a:ext>
            </a:extLst>
          </p:cNvPr>
          <p:cNvSpPr txBox="1"/>
          <p:nvPr/>
        </p:nvSpPr>
        <p:spPr>
          <a:xfrm>
            <a:off x="594880" y="237956"/>
            <a:ext cx="10788015" cy="1133644"/>
          </a:xfrm>
          <a:prstGeom prst="rect">
            <a:avLst/>
          </a:prstGeom>
        </p:spPr>
        <p:txBody>
          <a:bodyPr vert="horz" wrap="square" lIns="0" tIns="12700" rIns="0" bIns="0" rtlCol="0">
            <a:spAutoFit/>
          </a:bodyPr>
          <a:lstStyle/>
          <a:p>
            <a:pPr marL="12700">
              <a:spcBef>
                <a:spcPts val="100"/>
              </a:spcBef>
            </a:pPr>
            <a:r>
              <a:rPr lang="en-US" sz="3600" b="1" dirty="0">
                <a:solidFill>
                  <a:srgbClr val="008BAD"/>
                </a:solidFill>
                <a:latin typeface="Gill Sans SemiBold" panose="020B0502020104020203" pitchFamily="34" charset="-79"/>
                <a:cs typeface="Gill Sans SemiBold" panose="020B0502020104020203" pitchFamily="34" charset="-79"/>
              </a:rPr>
              <a:t>Findings: Support Inside and Outside of School</a:t>
            </a:r>
          </a:p>
          <a:p>
            <a:pPr marL="12700">
              <a:lnSpc>
                <a:spcPct val="100000"/>
              </a:lnSpc>
              <a:spcBef>
                <a:spcPts val="100"/>
              </a:spcBef>
            </a:pPr>
            <a:endParaRPr sz="3600" b="1" dirty="0">
              <a:solidFill>
                <a:srgbClr val="008BAD"/>
              </a:solidFill>
              <a:latin typeface="Gill Sans SemiBold" panose="020B0502020104020203" pitchFamily="34" charset="-79"/>
              <a:cs typeface="Gill Sans SemiBold" panose="020B0502020104020203" pitchFamily="34" charset="-79"/>
            </a:endParaRPr>
          </a:p>
        </p:txBody>
      </p:sp>
      <p:sp>
        <p:nvSpPr>
          <p:cNvPr id="5" name="TextBox 4">
            <a:extLst>
              <a:ext uri="{FF2B5EF4-FFF2-40B4-BE49-F238E27FC236}">
                <a16:creationId xmlns:a16="http://schemas.microsoft.com/office/drawing/2014/main" id="{22972E66-0631-3949-8EFC-8EC6A537D3BF}"/>
              </a:ext>
            </a:extLst>
          </p:cNvPr>
          <p:cNvSpPr txBox="1"/>
          <p:nvPr/>
        </p:nvSpPr>
        <p:spPr>
          <a:xfrm>
            <a:off x="457200" y="6269880"/>
            <a:ext cx="5486400" cy="276999"/>
          </a:xfrm>
          <a:prstGeom prst="rect">
            <a:avLst/>
          </a:prstGeom>
          <a:noFill/>
          <a:ln w="28575">
            <a:noFill/>
          </a:ln>
        </p:spPr>
        <p:txBody>
          <a:bodyPr wrap="square" rtlCol="0" anchor="ctr">
            <a:spAutoFit/>
          </a:bodyPr>
          <a:lstStyle/>
          <a:p>
            <a:pPr algn="l"/>
            <a:r>
              <a:rPr lang="en-US" sz="1200" b="1" cap="all" spc="225" dirty="0">
                <a:latin typeface="Gill Sans SemiBold" panose="020B0502020104020203" pitchFamily="34" charset="-79"/>
                <a:cs typeface="Gill Sans SemiBold" panose="020B0502020104020203" pitchFamily="34" charset="-79"/>
              </a:rPr>
              <a:t>Walden University</a:t>
            </a:r>
            <a:endParaRPr lang="en-US" sz="1200" b="1" spc="225" dirty="0">
              <a:solidFill>
                <a:srgbClr val="008CAD"/>
              </a:solidFill>
              <a:latin typeface="Gill Sans SemiBold" panose="020B0502020104020203" pitchFamily="34" charset="-79"/>
              <a:cs typeface="Gill Sans SemiBold" panose="020B0502020104020203" pitchFamily="34" charset="-79"/>
            </a:endParaRPr>
          </a:p>
        </p:txBody>
      </p:sp>
      <p:pic>
        <p:nvPicPr>
          <p:cNvPr id="7170" name="Picture 2" descr="THE University Workplace Survey 2016: results and analysis | Times Higher  Education (THE)">
            <a:extLst>
              <a:ext uri="{FF2B5EF4-FFF2-40B4-BE49-F238E27FC236}">
                <a16:creationId xmlns:a16="http://schemas.microsoft.com/office/drawing/2014/main" id="{2918FD46-7057-48CD-AAD2-62AE925B4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600" y="4803804"/>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EA9B7F-0381-4C24-8BC0-9AC74874B292}"/>
              </a:ext>
            </a:extLst>
          </p:cNvPr>
          <p:cNvSpPr txBox="1"/>
          <p:nvPr/>
        </p:nvSpPr>
        <p:spPr>
          <a:xfrm>
            <a:off x="24418" y="991744"/>
            <a:ext cx="11582400" cy="5784660"/>
          </a:xfrm>
          <a:prstGeom prst="rect">
            <a:avLst/>
          </a:prstGeom>
          <a:noFill/>
        </p:spPr>
        <p:txBody>
          <a:bodyPr wrap="square">
            <a:spAutoFit/>
          </a:bodyPr>
          <a:lstStyle/>
          <a:p>
            <a:pPr marL="519113" lvl="3">
              <a:lnSpc>
                <a:spcPct val="115000"/>
              </a:lnSpc>
              <a:buSzPts val="1400"/>
            </a:pPr>
            <a:r>
              <a:rPr lang="en-US" sz="1800" dirty="0">
                <a:latin typeface="Arial" panose="020B0604020202020204" pitchFamily="34" charset="0"/>
                <a:cs typeface="Arial" panose="020B0604020202020204" pitchFamily="34" charset="0"/>
              </a:rPr>
              <a:t>Support in and outside of school is critical to student success. At the school, specifically EL courses, peer tutors, and staff mentors are valuable resources. Outside school, athletic teams, cultural centers, and activities assist in easing the acclimation transition of international students.</a:t>
            </a:r>
          </a:p>
          <a:p>
            <a:pPr marL="519113" lvl="3">
              <a:lnSpc>
                <a:spcPct val="115000"/>
              </a:lnSpc>
              <a:buSzPts val="1400"/>
            </a:pPr>
            <a:endParaRPr lang="en-US" dirty="0">
              <a:latin typeface="Arial" panose="020B0604020202020204" pitchFamily="34" charset="0"/>
              <a:cs typeface="Arial" panose="020B0604020202020204" pitchFamily="34" charset="0"/>
            </a:endParaRPr>
          </a:p>
          <a:p>
            <a:pPr marL="519113" lvl="3">
              <a:lnSpc>
                <a:spcPct val="115000"/>
              </a:lnSpc>
              <a:buSzPts val="1400"/>
            </a:pPr>
            <a:r>
              <a:rPr lang="en-US" sz="1800" i="1" dirty="0">
                <a:latin typeface="Arial" panose="020B0604020202020204" pitchFamily="34" charset="0"/>
                <a:cs typeface="Arial" panose="020B0604020202020204" pitchFamily="34" charset="0"/>
              </a:rPr>
              <a:t>When students have the support services, they need to feel welcome at our school, there is a greater probability that they will be successful in their acclimation </a:t>
            </a:r>
            <a:r>
              <a:rPr lang="en-US" i="1" dirty="0">
                <a:latin typeface="Arial" panose="020B0604020202020204" pitchFamily="34" charset="0"/>
                <a:cs typeface="Arial" panose="020B0604020202020204" pitchFamily="34" charset="0"/>
              </a:rPr>
              <a:t>and academically. We never forget where are international students call home. The holidays that are celebrated in their home countries are celebrated at our school. Academically, we make sure students have the resources to allow them to succeed. This includes a comprehensive EL program, clubs, peer-mentors, and a staff member who is assigned to each international student. ~ Principal</a:t>
            </a:r>
          </a:p>
          <a:p>
            <a:pPr marL="519113" lvl="3">
              <a:lnSpc>
                <a:spcPct val="115000"/>
              </a:lnSpc>
              <a:buSzPts val="1400"/>
            </a:pPr>
            <a:endParaRPr lang="en-US" sz="1800" i="1" dirty="0">
              <a:latin typeface="Arial" panose="020B0604020202020204" pitchFamily="34" charset="0"/>
              <a:cs typeface="Arial" panose="020B0604020202020204" pitchFamily="34" charset="0"/>
            </a:endParaRPr>
          </a:p>
          <a:p>
            <a:pPr marL="519113" lvl="3">
              <a:lnSpc>
                <a:spcPct val="115000"/>
              </a:lnSpc>
              <a:buSzPts val="1400"/>
            </a:pPr>
            <a:r>
              <a:rPr lang="en-US" sz="1800" i="1" dirty="0">
                <a:latin typeface="Arial" panose="020B0604020202020204" pitchFamily="34" charset="0"/>
                <a:cs typeface="Arial" panose="020B0604020202020204" pitchFamily="34" charset="0"/>
              </a:rPr>
              <a:t>Students need support </a:t>
            </a:r>
            <a:r>
              <a:rPr lang="en-US" i="1" dirty="0">
                <a:latin typeface="Arial" panose="020B0604020202020204" pitchFamily="34" charset="0"/>
                <a:cs typeface="Arial" panose="020B0604020202020204" pitchFamily="34" charset="0"/>
              </a:rPr>
              <a:t>when they are not school, the hours in which they may be alone. Many of the international students at our school do not have live-in sponsors. That’s when we</a:t>
            </a:r>
          </a:p>
          <a:p>
            <a:pPr marL="519113" lvl="3">
              <a:lnSpc>
                <a:spcPct val="115000"/>
              </a:lnSpc>
              <a:buSzPts val="1400"/>
            </a:pPr>
            <a:r>
              <a:rPr lang="en-US" sz="1800" i="1" dirty="0">
                <a:latin typeface="Arial" panose="020B0604020202020204" pitchFamily="34" charset="0"/>
                <a:cs typeface="Arial" panose="020B0604020202020204" pitchFamily="34" charset="0"/>
              </a:rPr>
              <a:t>developed after school programs and weekend </a:t>
            </a:r>
            <a:r>
              <a:rPr lang="en-US" i="1" dirty="0">
                <a:latin typeface="Arial" panose="020B0604020202020204" pitchFamily="34" charset="0"/>
                <a:cs typeface="Arial" panose="020B0604020202020204" pitchFamily="34" charset="0"/>
              </a:rPr>
              <a:t>field trips to keep students engaged</a:t>
            </a:r>
          </a:p>
          <a:p>
            <a:pPr marL="519113" lvl="3">
              <a:lnSpc>
                <a:spcPct val="115000"/>
              </a:lnSpc>
              <a:buSzPts val="1400"/>
            </a:pPr>
            <a:r>
              <a:rPr lang="en-US" i="1" dirty="0">
                <a:latin typeface="Arial" panose="020B0604020202020204" pitchFamily="34" charset="0"/>
                <a:cs typeface="Arial" panose="020B0604020202020204" pitchFamily="34" charset="0"/>
              </a:rPr>
              <a:t>creating a new community through common culture and experiences. ~EL Teacher</a:t>
            </a:r>
            <a:endParaRPr lang="en-US" sz="1800" i="1" dirty="0">
              <a:latin typeface="Arial" panose="020B0604020202020204" pitchFamily="34" charset="0"/>
              <a:cs typeface="Arial" panose="020B0604020202020204" pitchFamily="34" charset="0"/>
            </a:endParaRPr>
          </a:p>
          <a:p>
            <a:pPr marL="519113" lvl="3">
              <a:lnSpc>
                <a:spcPct val="115000"/>
              </a:lnSpc>
              <a:buSzPts val="1400"/>
            </a:pPr>
            <a:endParaRPr lang="en-US" dirty="0">
              <a:latin typeface="Arial" panose="020B0604020202020204" pitchFamily="34" charset="0"/>
              <a:cs typeface="Arial" panose="020B0604020202020204" pitchFamily="34" charset="0"/>
            </a:endParaRPr>
          </a:p>
          <a:p>
            <a:pPr marL="519113" lvl="3">
              <a:lnSpc>
                <a:spcPct val="115000"/>
              </a:lnSpc>
              <a:buSzPts val="1400"/>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68419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0FA0D00-ABAC-44C6-8505-D2612E762F74}"/>
              </a:ext>
            </a:extLst>
          </p:cNvPr>
          <p:cNvSpPr txBox="1"/>
          <p:nvPr/>
        </p:nvSpPr>
        <p:spPr>
          <a:xfrm>
            <a:off x="609600" y="311121"/>
            <a:ext cx="8702040" cy="1133644"/>
          </a:xfrm>
          <a:prstGeom prst="rect">
            <a:avLst/>
          </a:prstGeom>
        </p:spPr>
        <p:txBody>
          <a:bodyPr vert="horz" wrap="square" lIns="0" tIns="12700" rIns="0" bIns="0" rtlCol="0">
            <a:spAutoFit/>
          </a:bodyPr>
          <a:lstStyle/>
          <a:p>
            <a:pPr marL="12700">
              <a:spcBef>
                <a:spcPts val="100"/>
              </a:spcBef>
            </a:pPr>
            <a:r>
              <a:rPr lang="en-US" sz="3600" b="1" dirty="0">
                <a:solidFill>
                  <a:srgbClr val="008BAD"/>
                </a:solidFill>
                <a:latin typeface="Gill Sans SemiBold" panose="020B0502020104020203" pitchFamily="34" charset="-79"/>
                <a:cs typeface="Gill Sans SemiBold" panose="020B0502020104020203" pitchFamily="34" charset="-79"/>
              </a:rPr>
              <a:t>Findings: Role of Sponsor</a:t>
            </a:r>
          </a:p>
          <a:p>
            <a:pPr marL="12700">
              <a:lnSpc>
                <a:spcPct val="100000"/>
              </a:lnSpc>
              <a:spcBef>
                <a:spcPts val="100"/>
              </a:spcBef>
            </a:pPr>
            <a:endParaRPr sz="3600" b="1" dirty="0">
              <a:solidFill>
                <a:srgbClr val="008BAD"/>
              </a:solidFill>
              <a:latin typeface="Gill Sans SemiBold" panose="020B0502020104020203" pitchFamily="34" charset="-79"/>
              <a:cs typeface="Gill Sans SemiBold" panose="020B0502020104020203" pitchFamily="34" charset="-79"/>
            </a:endParaRPr>
          </a:p>
        </p:txBody>
      </p:sp>
      <p:sp>
        <p:nvSpPr>
          <p:cNvPr id="5" name="TextBox 4">
            <a:extLst>
              <a:ext uri="{FF2B5EF4-FFF2-40B4-BE49-F238E27FC236}">
                <a16:creationId xmlns:a16="http://schemas.microsoft.com/office/drawing/2014/main" id="{22972E66-0631-3949-8EFC-8EC6A537D3BF}"/>
              </a:ext>
            </a:extLst>
          </p:cNvPr>
          <p:cNvSpPr txBox="1"/>
          <p:nvPr/>
        </p:nvSpPr>
        <p:spPr>
          <a:xfrm>
            <a:off x="457200" y="6269880"/>
            <a:ext cx="5486400" cy="276999"/>
          </a:xfrm>
          <a:prstGeom prst="rect">
            <a:avLst/>
          </a:prstGeom>
          <a:noFill/>
          <a:ln w="28575">
            <a:noFill/>
          </a:ln>
        </p:spPr>
        <p:txBody>
          <a:bodyPr wrap="square" rtlCol="0" anchor="ctr">
            <a:spAutoFit/>
          </a:bodyPr>
          <a:lstStyle/>
          <a:p>
            <a:pPr algn="l"/>
            <a:r>
              <a:rPr lang="en-US" sz="1200" b="1" cap="all" spc="225" dirty="0">
                <a:latin typeface="Gill Sans SemiBold" panose="020B0502020104020203" pitchFamily="34" charset="-79"/>
                <a:cs typeface="Gill Sans SemiBold" panose="020B0502020104020203" pitchFamily="34" charset="-79"/>
              </a:rPr>
              <a:t>Walden University</a:t>
            </a:r>
            <a:endParaRPr lang="en-US" sz="1200" b="1" spc="225" dirty="0">
              <a:solidFill>
                <a:srgbClr val="008CAD"/>
              </a:solidFill>
              <a:latin typeface="Gill Sans SemiBold" panose="020B0502020104020203" pitchFamily="34" charset="-79"/>
              <a:cs typeface="Gill Sans SemiBold" panose="020B0502020104020203" pitchFamily="34" charset="-79"/>
            </a:endParaRPr>
          </a:p>
        </p:txBody>
      </p:sp>
      <p:pic>
        <p:nvPicPr>
          <p:cNvPr id="7170" name="Picture 2" descr="THE University Workplace Survey 2016: results and analysis | Times Higher  Education (THE)">
            <a:extLst>
              <a:ext uri="{FF2B5EF4-FFF2-40B4-BE49-F238E27FC236}">
                <a16:creationId xmlns:a16="http://schemas.microsoft.com/office/drawing/2014/main" id="{2918FD46-7057-48CD-AAD2-62AE925B4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0800" y="5189838"/>
            <a:ext cx="1781174" cy="11852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B6159B6-FBB5-4054-84B9-540CA166BA2D}"/>
              </a:ext>
            </a:extLst>
          </p:cNvPr>
          <p:cNvSpPr txBox="1"/>
          <p:nvPr/>
        </p:nvSpPr>
        <p:spPr>
          <a:xfrm>
            <a:off x="457200" y="990600"/>
            <a:ext cx="11534775" cy="5078313"/>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The role of sponsor is instrumental in the success or failure of an international student acclimating to a new culture and school setting.</a:t>
            </a:r>
          </a:p>
          <a:p>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Active sponsors who are fully engaged with their charges have a profound role and positive affect on the academic, sociocultural adaptation and mental health and wellness of students. </a:t>
            </a:r>
          </a:p>
          <a:p>
            <a:endParaRPr lang="en-US" dirty="0">
              <a:latin typeface="Arial" panose="020B0604020202020204" pitchFamily="34" charset="0"/>
              <a:cs typeface="Arial" panose="020B0604020202020204" pitchFamily="34" charset="0"/>
            </a:endParaRPr>
          </a:p>
          <a:p>
            <a:r>
              <a:rPr lang="en-US" sz="1800" i="1" dirty="0">
                <a:latin typeface="Arial" panose="020B0604020202020204" pitchFamily="34" charset="0"/>
                <a:cs typeface="Arial" panose="020B0604020202020204" pitchFamily="34" charset="0"/>
              </a:rPr>
              <a:t>On concern when international students enroll in our school is will they have a </a:t>
            </a:r>
            <a:r>
              <a:rPr lang="en-US" i="1" dirty="0">
                <a:latin typeface="Arial" panose="020B0604020202020204" pitchFamily="34" charset="0"/>
                <a:cs typeface="Arial" panose="020B0604020202020204" pitchFamily="34" charset="0"/>
              </a:rPr>
              <a:t>positive role model from the same culture to support their acclimation. There are two groups of sponsors. One who is actively engaged, the students live in their home, and they look after these students as if they are members of their family. The other sponsors are in name only. The majority of those students live by themselves and have no accountability to an adult outside of the school. ~International Director</a:t>
            </a:r>
            <a:endParaRPr lang="en-US" sz="1800" i="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a:t>
            </a:r>
            <a:endParaRPr lang="en-US" dirty="0">
              <a:solidFill>
                <a:srgbClr val="202020"/>
              </a:solidFill>
              <a:latin typeface="Arial" panose="020B0604020202020204" pitchFamily="34" charset="0"/>
              <a:ea typeface="Arial"/>
              <a:cs typeface="Arial" panose="020B0604020202020204" pitchFamily="34" charset="0"/>
              <a:sym typeface="Arial"/>
            </a:endParaRPr>
          </a:p>
          <a:p>
            <a:r>
              <a:rPr lang="en-US" sz="1800" i="1" dirty="0">
                <a:solidFill>
                  <a:srgbClr val="202020"/>
                </a:solidFill>
                <a:latin typeface="Arial" panose="020B0604020202020204" pitchFamily="34" charset="0"/>
                <a:ea typeface="Arial"/>
                <a:cs typeface="Arial" panose="020B0604020202020204" pitchFamily="34" charset="0"/>
                <a:sym typeface="Arial"/>
              </a:rPr>
              <a:t>I take on the role of a sponsor very seriously. I have a total of three students from</a:t>
            </a:r>
          </a:p>
          <a:p>
            <a:r>
              <a:rPr lang="en-US" i="1" dirty="0">
                <a:solidFill>
                  <a:srgbClr val="202020"/>
                </a:solidFill>
                <a:latin typeface="Arial" panose="020B0604020202020204" pitchFamily="34" charset="0"/>
                <a:ea typeface="Arial"/>
                <a:cs typeface="Arial" panose="020B0604020202020204" pitchFamily="34" charset="0"/>
                <a:sym typeface="Arial"/>
              </a:rPr>
              <a:t>the same country who live in my home. I treat these students as my children, making sure they have all of the support needed to be successful, just like their parents would do. Also, the students have half a day of intensive English class on Saturdays. We also make sure students are experiencing US culture </a:t>
            </a:r>
          </a:p>
          <a:p>
            <a:r>
              <a:rPr lang="en-US" i="1" dirty="0">
                <a:solidFill>
                  <a:srgbClr val="202020"/>
                </a:solidFill>
                <a:latin typeface="Arial" panose="020B0604020202020204" pitchFamily="34" charset="0"/>
                <a:ea typeface="Arial"/>
                <a:cs typeface="Arial" panose="020B0604020202020204" pitchFamily="34" charset="0"/>
                <a:sym typeface="Arial"/>
              </a:rPr>
              <a:t>besides maintaining the traditions of their home country. ~Sponsor</a:t>
            </a:r>
            <a:endParaRPr lang="en-US" sz="1800" i="1" dirty="0">
              <a:solidFill>
                <a:srgbClr val="202020"/>
              </a:solidFill>
              <a:latin typeface="Arial" panose="020B0604020202020204" pitchFamily="34" charset="0"/>
              <a:ea typeface="Arial"/>
              <a:cs typeface="Arial" panose="020B0604020202020204" pitchFamily="34" charset="0"/>
              <a:sym typeface="Arial"/>
            </a:endParaRP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469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0FA0D00-ABAC-44C6-8505-D2612E762F74}"/>
              </a:ext>
            </a:extLst>
          </p:cNvPr>
          <p:cNvSpPr txBox="1"/>
          <p:nvPr/>
        </p:nvSpPr>
        <p:spPr>
          <a:xfrm>
            <a:off x="588817" y="311121"/>
            <a:ext cx="10759440" cy="1687641"/>
          </a:xfrm>
          <a:prstGeom prst="rect">
            <a:avLst/>
          </a:prstGeom>
        </p:spPr>
        <p:txBody>
          <a:bodyPr vert="horz" wrap="square" lIns="0" tIns="12700" rIns="0" bIns="0" rtlCol="0">
            <a:spAutoFit/>
          </a:bodyPr>
          <a:lstStyle/>
          <a:p>
            <a:pPr marL="12700">
              <a:spcBef>
                <a:spcPts val="100"/>
              </a:spcBef>
            </a:pPr>
            <a:r>
              <a:rPr lang="en-US" sz="3600" b="1" dirty="0">
                <a:solidFill>
                  <a:srgbClr val="008BAD"/>
                </a:solidFill>
                <a:latin typeface="Gill Sans SemiBold" panose="020B0502020104020203" pitchFamily="34" charset="-79"/>
                <a:cs typeface="Gill Sans SemiBold" panose="020B0502020104020203" pitchFamily="34" charset="-79"/>
              </a:rPr>
              <a:t>Findings: Motivation for Students Attending US Schools</a:t>
            </a:r>
          </a:p>
          <a:p>
            <a:pPr marL="12700">
              <a:lnSpc>
                <a:spcPct val="100000"/>
              </a:lnSpc>
              <a:spcBef>
                <a:spcPts val="100"/>
              </a:spcBef>
            </a:pPr>
            <a:endParaRPr sz="3600" b="1" dirty="0">
              <a:solidFill>
                <a:srgbClr val="008BAD"/>
              </a:solidFill>
              <a:latin typeface="Gill Sans SemiBold" panose="020B0502020104020203" pitchFamily="34" charset="-79"/>
              <a:cs typeface="Gill Sans SemiBold" panose="020B0502020104020203" pitchFamily="34" charset="-79"/>
            </a:endParaRPr>
          </a:p>
        </p:txBody>
      </p:sp>
      <p:sp>
        <p:nvSpPr>
          <p:cNvPr id="5" name="TextBox 4">
            <a:extLst>
              <a:ext uri="{FF2B5EF4-FFF2-40B4-BE49-F238E27FC236}">
                <a16:creationId xmlns:a16="http://schemas.microsoft.com/office/drawing/2014/main" id="{22972E66-0631-3949-8EFC-8EC6A537D3BF}"/>
              </a:ext>
            </a:extLst>
          </p:cNvPr>
          <p:cNvSpPr txBox="1"/>
          <p:nvPr/>
        </p:nvSpPr>
        <p:spPr>
          <a:xfrm>
            <a:off x="457200" y="6269880"/>
            <a:ext cx="5486400" cy="276999"/>
          </a:xfrm>
          <a:prstGeom prst="rect">
            <a:avLst/>
          </a:prstGeom>
          <a:noFill/>
          <a:ln w="28575">
            <a:noFill/>
          </a:ln>
        </p:spPr>
        <p:txBody>
          <a:bodyPr wrap="square" rtlCol="0" anchor="ctr">
            <a:spAutoFit/>
          </a:bodyPr>
          <a:lstStyle/>
          <a:p>
            <a:pPr algn="l"/>
            <a:r>
              <a:rPr lang="en-US" sz="1200" b="1" cap="all" spc="225" dirty="0">
                <a:latin typeface="Gill Sans SemiBold" panose="020B0502020104020203" pitchFamily="34" charset="-79"/>
                <a:cs typeface="Gill Sans SemiBold" panose="020B0502020104020203" pitchFamily="34" charset="-79"/>
              </a:rPr>
              <a:t>Walden University</a:t>
            </a:r>
            <a:endParaRPr lang="en-US" sz="1200" b="1" spc="225" dirty="0">
              <a:solidFill>
                <a:srgbClr val="008CAD"/>
              </a:solidFill>
              <a:latin typeface="Gill Sans SemiBold" panose="020B0502020104020203" pitchFamily="34" charset="-79"/>
              <a:cs typeface="Gill Sans SemiBold" panose="020B0502020104020203" pitchFamily="34" charset="-79"/>
            </a:endParaRPr>
          </a:p>
        </p:txBody>
      </p:sp>
      <p:sp>
        <p:nvSpPr>
          <p:cNvPr id="6" name="TextBox 5">
            <a:extLst>
              <a:ext uri="{FF2B5EF4-FFF2-40B4-BE49-F238E27FC236}">
                <a16:creationId xmlns:a16="http://schemas.microsoft.com/office/drawing/2014/main" id="{CB0FA538-FA82-4297-945E-8D395E4029C2}"/>
              </a:ext>
            </a:extLst>
          </p:cNvPr>
          <p:cNvSpPr txBox="1"/>
          <p:nvPr/>
        </p:nvSpPr>
        <p:spPr>
          <a:xfrm>
            <a:off x="284018" y="1582340"/>
            <a:ext cx="11064239" cy="5078313"/>
          </a:xfrm>
          <a:prstGeom prst="rect">
            <a:avLst/>
          </a:prstGeom>
          <a:noFill/>
        </p:spPr>
        <p:txBody>
          <a:bodyPr wrap="square">
            <a:spAutoFit/>
          </a:bodyPr>
          <a:lstStyle/>
          <a:p>
            <a:r>
              <a:rPr lang="en-US" sz="1800" dirty="0">
                <a:latin typeface="Arial" panose="020B0604020202020204" pitchFamily="34" charset="0"/>
                <a:cs typeface="Arial" panose="020B0604020202020204" pitchFamily="34" charset="0"/>
              </a:rPr>
              <a:t>The motivation for international students </a:t>
            </a:r>
            <a:r>
              <a:rPr lang="en-US" dirty="0">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ttending a US high school </a:t>
            </a:r>
            <a:r>
              <a:rPr lang="en-US" dirty="0">
                <a:latin typeface="Arial" panose="020B0604020202020204" pitchFamily="34" charset="0"/>
                <a:cs typeface="Arial" panose="020B0604020202020204" pitchFamily="34" charset="0"/>
              </a:rPr>
              <a:t>may be a </a:t>
            </a:r>
            <a:r>
              <a:rPr lang="en-US" sz="1800" dirty="0">
                <a:latin typeface="Arial" panose="020B0604020202020204" pitchFamily="34" charset="0"/>
                <a:cs typeface="Arial" panose="020B0604020202020204" pitchFamily="34" charset="0"/>
              </a:rPr>
              <a:t>determining factors as to the student’s success in their acclimation and academically and  their ability to assimilate and embrace a culture other than their own. </a:t>
            </a:r>
          </a:p>
          <a:p>
            <a:endParaRPr lang="en-US" sz="1800"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International students who chose to come to our school, whose main motivation is education have a central singular focus. These students work extremely hard to acclimate to the US culture while still trying to be a teenager. One thing these students have in common is their sheer determination to do well academically, learn English, and challenge themselves to try something new , whether this is a new food, experience, sport, or activity. I have loved learning from them, and they enrich our school~ </a:t>
            </a:r>
            <a:r>
              <a:rPr lang="en-US" sz="1800" i="1" dirty="0">
                <a:latin typeface="Arial" panose="020B0604020202020204" pitchFamily="34" charset="0"/>
                <a:cs typeface="Arial" panose="020B0604020202020204" pitchFamily="34" charset="0"/>
              </a:rPr>
              <a:t>College Counselor</a:t>
            </a:r>
          </a:p>
          <a:p>
            <a:endParaRPr lang="en-US" i="1" dirty="0">
              <a:latin typeface="Arial" panose="020B0604020202020204" pitchFamily="34" charset="0"/>
              <a:cs typeface="Arial" panose="020B0604020202020204" pitchFamily="34" charset="0"/>
            </a:endParaRPr>
          </a:p>
          <a:p>
            <a:r>
              <a:rPr lang="en-US" sz="1800" i="1" dirty="0">
                <a:latin typeface="Arial" panose="020B0604020202020204" pitchFamily="34" charset="0"/>
                <a:cs typeface="Arial" panose="020B0604020202020204" pitchFamily="34" charset="0"/>
              </a:rPr>
              <a:t>There is another population of international students who attend our school. Those who come from families that </a:t>
            </a:r>
            <a:r>
              <a:rPr lang="en-US" i="1" dirty="0">
                <a:latin typeface="Arial" panose="020B0604020202020204" pitchFamily="34" charset="0"/>
                <a:cs typeface="Arial" panose="020B0604020202020204" pitchFamily="34" charset="0"/>
              </a:rPr>
              <a:t>see their children as opportunities to establish assets in the US. An education Visa allows the student come to the US where the parents can then set up bank accounts, purchase property, and other material assets. The majority of these students are not interested in furthering their education. It’s only when there is the threat, they will have to leave due to poor academic performance, that some of these students start to apply themselves and embrace being at our </a:t>
            </a:r>
            <a:r>
              <a:rPr lang="en-US" i="1" dirty="0" err="1">
                <a:latin typeface="Arial" panose="020B0604020202020204" pitchFamily="34" charset="0"/>
                <a:cs typeface="Arial" panose="020B0604020202020204" pitchFamily="34" charset="0"/>
              </a:rPr>
              <a:t>school.</a:t>
            </a:r>
            <a:r>
              <a:rPr lang="en-US" sz="1800" i="1" dirty="0" err="1">
                <a:latin typeface="Arial" panose="020B0604020202020204" pitchFamily="34" charset="0"/>
                <a:cs typeface="Arial" panose="020B0604020202020204" pitchFamily="34" charset="0"/>
              </a:rPr>
              <a:t>~Academic</a:t>
            </a:r>
            <a:r>
              <a:rPr lang="en-US" sz="1800" i="1" dirty="0">
                <a:latin typeface="Arial" panose="020B0604020202020204" pitchFamily="34" charset="0"/>
                <a:cs typeface="Arial" panose="020B0604020202020204" pitchFamily="34" charset="0"/>
              </a:rPr>
              <a:t> Counselor</a:t>
            </a:r>
          </a:p>
          <a:p>
            <a:endParaRPr lang="en-US" i="1" dirty="0">
              <a:latin typeface="Arial" panose="020B0604020202020204" pitchFamily="34" charset="0"/>
              <a:cs typeface="Arial" panose="020B0604020202020204" pitchFamily="34" charset="0"/>
            </a:endParaRPr>
          </a:p>
          <a:p>
            <a:endParaRPr lang="en-US" i="1" dirty="0"/>
          </a:p>
        </p:txBody>
      </p:sp>
    </p:spTree>
    <p:extLst>
      <p:ext uri="{BB962C8B-B14F-4D97-AF65-F5344CB8AC3E}">
        <p14:creationId xmlns:p14="http://schemas.microsoft.com/office/powerpoint/2010/main" val="3240242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7A23448-9D8D-4E19-9124-BB23C8D99DDE}"/>
              </a:ext>
            </a:extLst>
          </p:cNvPr>
          <p:cNvPicPr>
            <a:picLocks noChangeAspect="1"/>
          </p:cNvPicPr>
          <p:nvPr/>
        </p:nvPicPr>
        <p:blipFill rotWithShape="1">
          <a:blip r:embed="rId3"/>
          <a:srcRect/>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3">
            <a:extLst>
              <a:ext uri="{FF2B5EF4-FFF2-40B4-BE49-F238E27FC236}">
                <a16:creationId xmlns:a16="http://schemas.microsoft.com/office/drawing/2014/main" id="{30FA0D00-ABAC-44C6-8505-D2612E762F74}"/>
              </a:ext>
            </a:extLst>
          </p:cNvPr>
          <p:cNvSpPr txBox="1"/>
          <p:nvPr/>
        </p:nvSpPr>
        <p:spPr>
          <a:xfrm>
            <a:off x="594804" y="640263"/>
            <a:ext cx="6619811" cy="1344975"/>
          </a:xfrm>
          <a:prstGeom prst="rect">
            <a:avLst/>
          </a:prstGeom>
        </p:spPr>
        <p:txBody>
          <a:bodyPr vert="horz" lIns="91440" tIns="45720" rIns="91440" bIns="45720" rtlCol="0" anchor="ctr">
            <a:normAutofit/>
          </a:bodyPr>
          <a:lstStyle/>
          <a:p>
            <a:pPr marL="12700">
              <a:lnSpc>
                <a:spcPct val="90000"/>
              </a:lnSpc>
              <a:spcBef>
                <a:spcPct val="0"/>
              </a:spcBef>
              <a:spcAft>
                <a:spcPts val="600"/>
              </a:spcAft>
            </a:pPr>
            <a:r>
              <a:rPr lang="en-US" sz="4000" b="1">
                <a:latin typeface="+mj-lt"/>
                <a:ea typeface="+mj-ea"/>
                <a:cs typeface="+mj-cs"/>
              </a:rPr>
              <a:t>Discussion</a:t>
            </a:r>
          </a:p>
        </p:txBody>
      </p:sp>
      <p:sp>
        <p:nvSpPr>
          <p:cNvPr id="5" name="TextBox 4">
            <a:extLst>
              <a:ext uri="{FF2B5EF4-FFF2-40B4-BE49-F238E27FC236}">
                <a16:creationId xmlns:a16="http://schemas.microsoft.com/office/drawing/2014/main" id="{22972E66-0631-3949-8EFC-8EC6A537D3BF}"/>
              </a:ext>
            </a:extLst>
          </p:cNvPr>
          <p:cNvSpPr txBox="1"/>
          <p:nvPr/>
        </p:nvSpPr>
        <p:spPr>
          <a:xfrm>
            <a:off x="457200" y="6269880"/>
            <a:ext cx="5486400" cy="276999"/>
          </a:xfrm>
          <a:prstGeom prst="rect">
            <a:avLst/>
          </a:prstGeom>
          <a:noFill/>
          <a:ln w="28575">
            <a:noFill/>
          </a:ln>
        </p:spPr>
        <p:txBody>
          <a:bodyPr wrap="square" rtlCol="0" anchor="ctr">
            <a:spAutoFit/>
          </a:bodyPr>
          <a:lstStyle/>
          <a:p>
            <a:pPr algn="l">
              <a:spcAft>
                <a:spcPts val="600"/>
              </a:spcAft>
            </a:pPr>
            <a:r>
              <a:rPr lang="en-US" sz="1200" b="1" cap="all" spc="225">
                <a:latin typeface="Gill Sans SemiBold" panose="020B0502020104020203" pitchFamily="34" charset="-79"/>
                <a:cs typeface="Gill Sans SemiBold" panose="020B0502020104020203" pitchFamily="34" charset="-79"/>
              </a:rPr>
              <a:t>Walden University</a:t>
            </a:r>
            <a:endParaRPr lang="en-US" sz="1200" b="1" spc="225">
              <a:solidFill>
                <a:srgbClr val="008CAD"/>
              </a:solidFill>
              <a:latin typeface="Gill Sans SemiBold" panose="020B0502020104020203" pitchFamily="34" charset="-79"/>
              <a:cs typeface="Gill Sans SemiBold" panose="020B0502020104020203" pitchFamily="34" charset="-79"/>
            </a:endParaRPr>
          </a:p>
        </p:txBody>
      </p:sp>
      <p:graphicFrame>
        <p:nvGraphicFramePr>
          <p:cNvPr id="13" name="TextBox 2">
            <a:extLst>
              <a:ext uri="{FF2B5EF4-FFF2-40B4-BE49-F238E27FC236}">
                <a16:creationId xmlns:a16="http://schemas.microsoft.com/office/drawing/2014/main" id="{69870EF9-3CF4-49F7-AF59-EFA08781DD21}"/>
              </a:ext>
            </a:extLst>
          </p:cNvPr>
          <p:cNvGraphicFramePr/>
          <p:nvPr>
            <p:extLst>
              <p:ext uri="{D42A27DB-BD31-4B8C-83A1-F6EECF244321}">
                <p14:modId xmlns:p14="http://schemas.microsoft.com/office/powerpoint/2010/main" val="893207159"/>
              </p:ext>
            </p:extLst>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Survey Analysis in 2020: How to Analyze Results [3 Examples]">
            <a:extLst>
              <a:ext uri="{FF2B5EF4-FFF2-40B4-BE49-F238E27FC236}">
                <a16:creationId xmlns:a16="http://schemas.microsoft.com/office/drawing/2014/main" id="{FC876970-F852-4ADB-AC7E-A471EB14A0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26091" y="2156556"/>
            <a:ext cx="2971800" cy="222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865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0FA0D00-ABAC-44C6-8505-D2612E762F74}"/>
              </a:ext>
            </a:extLst>
          </p:cNvPr>
          <p:cNvSpPr txBox="1"/>
          <p:nvPr/>
        </p:nvSpPr>
        <p:spPr>
          <a:xfrm>
            <a:off x="685800" y="152400"/>
            <a:ext cx="877824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8BAD"/>
                </a:solidFill>
                <a:latin typeface="Gill Sans SemiBold" panose="020B0502020104020203" pitchFamily="34" charset="-79"/>
                <a:cs typeface="Gill Sans SemiBold" panose="020B0502020104020203" pitchFamily="34" charset="-79"/>
              </a:rPr>
              <a:t>Significance and Recommendations</a:t>
            </a:r>
            <a:endParaRPr sz="3600" b="1" dirty="0">
              <a:solidFill>
                <a:srgbClr val="008BAD"/>
              </a:solidFill>
              <a:latin typeface="Gill Sans SemiBold" panose="020B0502020104020203" pitchFamily="34" charset="-79"/>
              <a:cs typeface="Gill Sans SemiBold" panose="020B0502020104020203" pitchFamily="34" charset="-79"/>
            </a:endParaRPr>
          </a:p>
        </p:txBody>
      </p:sp>
      <p:sp>
        <p:nvSpPr>
          <p:cNvPr id="5" name="TextBox 4">
            <a:extLst>
              <a:ext uri="{FF2B5EF4-FFF2-40B4-BE49-F238E27FC236}">
                <a16:creationId xmlns:a16="http://schemas.microsoft.com/office/drawing/2014/main" id="{22972E66-0631-3949-8EFC-8EC6A537D3BF}"/>
              </a:ext>
            </a:extLst>
          </p:cNvPr>
          <p:cNvSpPr txBox="1"/>
          <p:nvPr/>
        </p:nvSpPr>
        <p:spPr>
          <a:xfrm>
            <a:off x="457200" y="6269880"/>
            <a:ext cx="5486400" cy="276999"/>
          </a:xfrm>
          <a:prstGeom prst="rect">
            <a:avLst/>
          </a:prstGeom>
          <a:noFill/>
          <a:ln w="28575">
            <a:noFill/>
          </a:ln>
        </p:spPr>
        <p:txBody>
          <a:bodyPr wrap="square" rtlCol="0" anchor="ctr">
            <a:spAutoFit/>
          </a:bodyPr>
          <a:lstStyle/>
          <a:p>
            <a:pPr algn="l"/>
            <a:r>
              <a:rPr lang="en-US" sz="1200" b="1" cap="all" spc="225" dirty="0">
                <a:latin typeface="Gill Sans SemiBold" panose="020B0502020104020203" pitchFamily="34" charset="-79"/>
                <a:cs typeface="Gill Sans SemiBold" panose="020B0502020104020203" pitchFamily="34" charset="-79"/>
              </a:rPr>
              <a:t>Walden University</a:t>
            </a:r>
            <a:endParaRPr lang="en-US" sz="1200" b="1" spc="225" dirty="0">
              <a:solidFill>
                <a:srgbClr val="008CAD"/>
              </a:solidFill>
              <a:latin typeface="Gill Sans SemiBold" panose="020B0502020104020203" pitchFamily="34" charset="-79"/>
              <a:cs typeface="Gill Sans SemiBold" panose="020B0502020104020203" pitchFamily="34" charset="-79"/>
            </a:endParaRPr>
          </a:p>
        </p:txBody>
      </p:sp>
      <p:sp>
        <p:nvSpPr>
          <p:cNvPr id="3" name="TextBox 2">
            <a:extLst>
              <a:ext uri="{FF2B5EF4-FFF2-40B4-BE49-F238E27FC236}">
                <a16:creationId xmlns:a16="http://schemas.microsoft.com/office/drawing/2014/main" id="{58713C75-108C-4DD7-A2AD-DCA149FC6231}"/>
              </a:ext>
            </a:extLst>
          </p:cNvPr>
          <p:cNvSpPr txBox="1"/>
          <p:nvPr/>
        </p:nvSpPr>
        <p:spPr>
          <a:xfrm>
            <a:off x="190500" y="719222"/>
            <a:ext cx="11811000" cy="5909310"/>
          </a:xfrm>
          <a:prstGeom prst="rect">
            <a:avLst/>
          </a:prstGeom>
          <a:noFill/>
        </p:spPr>
        <p:txBody>
          <a:bodyPr wrap="square" rtlCol="0">
            <a:spAutoFit/>
          </a:bodyPr>
          <a:lstStyle/>
          <a:p>
            <a:r>
              <a:rPr lang="en-US" dirty="0">
                <a:latin typeface="+mj-lt"/>
              </a:rPr>
              <a:t>The significance of this study is to understand the reasons why international students attend US high schools and the factors that directly correlate to student success and failure to acclimating to a new culture.</a:t>
            </a:r>
          </a:p>
          <a:p>
            <a:endParaRPr lang="en-US" dirty="0">
              <a:latin typeface="+mj-lt"/>
            </a:endParaRPr>
          </a:p>
          <a:p>
            <a:r>
              <a:rPr lang="en-US" sz="1800" dirty="0">
                <a:solidFill>
                  <a:srgbClr val="202020"/>
                </a:solidFill>
                <a:effectLst/>
                <a:latin typeface="+mj-lt"/>
                <a:ea typeface="Calibri" panose="020F0502020204030204" pitchFamily="34" charset="0"/>
                <a:cs typeface="Arial" panose="020B0604020202020204" pitchFamily="34" charset="0"/>
              </a:rPr>
              <a:t>By fully understanding this phenomenon, educators, administrators, and sponsors can develop strategies that will fully welcome and assist in the acclimation of international students into their high schools.</a:t>
            </a:r>
            <a:endParaRPr lang="en-US" sz="1800" dirty="0">
              <a:latin typeface="+mj-lt"/>
              <a:cs typeface="Arial" panose="020B0604020202020204" pitchFamily="34" charset="0"/>
            </a:endParaRPr>
          </a:p>
          <a:p>
            <a:endParaRPr lang="en-US" dirty="0">
              <a:latin typeface="+mj-lt"/>
            </a:endParaRPr>
          </a:p>
          <a:p>
            <a:r>
              <a:rPr lang="en-US" dirty="0">
                <a:latin typeface="+mj-lt"/>
              </a:rPr>
              <a:t>Parents who plan to send their students overseas to attend high school need to fully understand their students’ mental health and well being, maturity, and readiness to attend school outside of their home country.</a:t>
            </a:r>
          </a:p>
          <a:p>
            <a:endParaRPr lang="en-US" dirty="0">
              <a:latin typeface="+mj-lt"/>
            </a:endParaRPr>
          </a:p>
          <a:p>
            <a:r>
              <a:rPr lang="en-US" dirty="0">
                <a:latin typeface="+mj-lt"/>
              </a:rPr>
              <a:t>The reason for students to attend a US high school should be based on academic opportunities and experiencing a different culture, not as a means for parents to ‘get assets’ out of their home country.</a:t>
            </a:r>
          </a:p>
          <a:p>
            <a:endParaRPr lang="en-US" dirty="0">
              <a:latin typeface="+mj-lt"/>
            </a:endParaRPr>
          </a:p>
          <a:p>
            <a:r>
              <a:rPr lang="en-US" dirty="0">
                <a:latin typeface="+mj-lt"/>
              </a:rPr>
              <a:t>Schools need to have stringent and robust screening processes prior to enrolling international students, including English mastery and academic competency.</a:t>
            </a:r>
          </a:p>
          <a:p>
            <a:endParaRPr lang="en-US" dirty="0">
              <a:latin typeface="+mj-lt"/>
            </a:endParaRPr>
          </a:p>
          <a:p>
            <a:r>
              <a:rPr lang="en-US" dirty="0">
                <a:latin typeface="+mj-lt"/>
              </a:rPr>
              <a:t>Schools who may enroll international students need to have a clear picture of the support services the students will have once they are attending a US high school.</a:t>
            </a:r>
          </a:p>
          <a:p>
            <a:endParaRPr lang="en-US" dirty="0">
              <a:latin typeface="+mj-lt"/>
            </a:endParaRPr>
          </a:p>
          <a:p>
            <a:r>
              <a:rPr lang="en-US" dirty="0">
                <a:latin typeface="+mj-lt"/>
              </a:rPr>
              <a:t>Schools will also need to examine what support services students will need once they are enrolled in the school, including how to prevent these students from falling though the cracks. </a:t>
            </a:r>
          </a:p>
          <a:p>
            <a:endParaRPr lang="en-US" dirty="0"/>
          </a:p>
        </p:txBody>
      </p:sp>
    </p:spTree>
    <p:extLst>
      <p:ext uri="{BB962C8B-B14F-4D97-AF65-F5344CB8AC3E}">
        <p14:creationId xmlns:p14="http://schemas.microsoft.com/office/powerpoint/2010/main" val="983882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0FA0D00-ABAC-44C6-8505-D2612E762F74}"/>
              </a:ext>
            </a:extLst>
          </p:cNvPr>
          <p:cNvSpPr txBox="1"/>
          <p:nvPr/>
        </p:nvSpPr>
        <p:spPr>
          <a:xfrm>
            <a:off x="822960" y="822960"/>
            <a:ext cx="870204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8BAD"/>
                </a:solidFill>
                <a:latin typeface="Gill Sans SemiBold" panose="020B0502020104020203" pitchFamily="34" charset="-79"/>
                <a:cs typeface="Gill Sans SemiBold" panose="020B0502020104020203" pitchFamily="34" charset="-79"/>
              </a:rPr>
              <a:t>Conclusions</a:t>
            </a:r>
            <a:endParaRPr sz="3600" b="1" dirty="0">
              <a:solidFill>
                <a:srgbClr val="008BAD"/>
              </a:solidFill>
              <a:latin typeface="Gill Sans SemiBold" panose="020B0502020104020203" pitchFamily="34" charset="-79"/>
              <a:cs typeface="Gill Sans SemiBold" panose="020B0502020104020203" pitchFamily="34" charset="-79"/>
            </a:endParaRPr>
          </a:p>
        </p:txBody>
      </p:sp>
      <p:sp>
        <p:nvSpPr>
          <p:cNvPr id="5" name="TextBox 4">
            <a:extLst>
              <a:ext uri="{FF2B5EF4-FFF2-40B4-BE49-F238E27FC236}">
                <a16:creationId xmlns:a16="http://schemas.microsoft.com/office/drawing/2014/main" id="{22972E66-0631-3949-8EFC-8EC6A537D3BF}"/>
              </a:ext>
            </a:extLst>
          </p:cNvPr>
          <p:cNvSpPr txBox="1"/>
          <p:nvPr/>
        </p:nvSpPr>
        <p:spPr>
          <a:xfrm>
            <a:off x="457200" y="6269880"/>
            <a:ext cx="5486400" cy="276999"/>
          </a:xfrm>
          <a:prstGeom prst="rect">
            <a:avLst/>
          </a:prstGeom>
          <a:noFill/>
          <a:ln w="28575">
            <a:noFill/>
          </a:ln>
        </p:spPr>
        <p:txBody>
          <a:bodyPr wrap="square" rtlCol="0" anchor="ctr">
            <a:spAutoFit/>
          </a:bodyPr>
          <a:lstStyle/>
          <a:p>
            <a:pPr algn="l"/>
            <a:r>
              <a:rPr lang="en-US" sz="1200" b="1" cap="all" spc="225" dirty="0">
                <a:latin typeface="Gill Sans SemiBold" panose="020B0502020104020203" pitchFamily="34" charset="-79"/>
                <a:cs typeface="Gill Sans SemiBold" panose="020B0502020104020203" pitchFamily="34" charset="-79"/>
              </a:rPr>
              <a:t>Walden University</a:t>
            </a:r>
            <a:endParaRPr lang="en-US" sz="1200" b="1" spc="225" dirty="0">
              <a:solidFill>
                <a:srgbClr val="008CAD"/>
              </a:solidFill>
              <a:latin typeface="Gill Sans SemiBold" panose="020B0502020104020203" pitchFamily="34" charset="-79"/>
              <a:cs typeface="Gill Sans SemiBold" panose="020B0502020104020203" pitchFamily="34" charset="-79"/>
            </a:endParaRPr>
          </a:p>
        </p:txBody>
      </p:sp>
      <p:pic>
        <p:nvPicPr>
          <p:cNvPr id="10242" name="Picture 2" descr="The Benefits of Not Jumping to Conclusions">
            <a:extLst>
              <a:ext uri="{FF2B5EF4-FFF2-40B4-BE49-F238E27FC236}">
                <a16:creationId xmlns:a16="http://schemas.microsoft.com/office/drawing/2014/main" id="{09400759-D0C2-45FF-924F-79C0121E3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9464" y="3793753"/>
            <a:ext cx="3782875" cy="24318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21BAC5-E4F8-493D-8A76-245ABC39A262}"/>
              </a:ext>
            </a:extLst>
          </p:cNvPr>
          <p:cNvSpPr txBox="1"/>
          <p:nvPr/>
        </p:nvSpPr>
        <p:spPr>
          <a:xfrm>
            <a:off x="609600" y="1752600"/>
            <a:ext cx="80010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Times New Roman" panose="02020603050405020304" pitchFamily="18" charset="0"/>
                <a:cs typeface="Arial" panose="020B0604020202020204" pitchFamily="34" charset="0"/>
              </a:rPr>
              <a:t>The findings revealed a direct correlation of adult mentorship and support to student acclimation and accountability, drove the level of academic success international students had at the high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202020"/>
              </a:solidFill>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202020"/>
                </a:solidFill>
                <a:effectLst/>
                <a:latin typeface="Arial" panose="020B0604020202020204" pitchFamily="34" charset="0"/>
                <a:ea typeface="Calibri" panose="020F0502020204030204" pitchFamily="34" charset="0"/>
                <a:cs typeface="Arial" panose="020B0604020202020204" pitchFamily="34" charset="0"/>
              </a:rPr>
              <a:t>The academic future of these students was ultimately determined by the roles these adults played in the international students’ high school experiences.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0983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E040-B604-BE41-AD0E-58C5AF155C62}"/>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741A7E87-8C65-A54E-84C7-F2657B32BB5A}"/>
              </a:ext>
            </a:extLst>
          </p:cNvPr>
          <p:cNvSpPr>
            <a:spLocks noGrp="1"/>
          </p:cNvSpPr>
          <p:nvPr>
            <p:ph type="subTitle" idx="4"/>
          </p:nvPr>
        </p:nvSpPr>
        <p:spPr>
          <a:xfrm>
            <a:off x="860612" y="4653915"/>
            <a:ext cx="8294511" cy="492443"/>
          </a:xfrm>
        </p:spPr>
        <p:txBody>
          <a:bodyPr/>
          <a:lstStyle/>
          <a:p>
            <a:r>
              <a:rPr lang="en-US" dirty="0"/>
              <a:t>Thank you</a:t>
            </a:r>
          </a:p>
        </p:txBody>
      </p:sp>
    </p:spTree>
    <p:extLst>
      <p:ext uri="{BB962C8B-B14F-4D97-AF65-F5344CB8AC3E}">
        <p14:creationId xmlns:p14="http://schemas.microsoft.com/office/powerpoint/2010/main" val="191734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0FA0D00-ABAC-44C6-8505-D2612E762F74}"/>
              </a:ext>
            </a:extLst>
          </p:cNvPr>
          <p:cNvSpPr txBox="1"/>
          <p:nvPr/>
        </p:nvSpPr>
        <p:spPr>
          <a:xfrm>
            <a:off x="762000" y="360762"/>
            <a:ext cx="870204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8BAD"/>
                </a:solidFill>
                <a:latin typeface="Gill Sans SemiBold" panose="020B0502020104020203" pitchFamily="34" charset="-79"/>
                <a:cs typeface="Gill Sans SemiBold" panose="020B0502020104020203" pitchFamily="34" charset="-79"/>
              </a:rPr>
              <a:t>References</a:t>
            </a:r>
            <a:endParaRPr sz="3600" b="1" dirty="0">
              <a:solidFill>
                <a:srgbClr val="008BAD"/>
              </a:solidFill>
              <a:latin typeface="Gill Sans SemiBold" panose="020B0502020104020203" pitchFamily="34" charset="-79"/>
              <a:cs typeface="Gill Sans SemiBold" panose="020B0502020104020203" pitchFamily="34" charset="-79"/>
            </a:endParaRPr>
          </a:p>
        </p:txBody>
      </p:sp>
      <p:sp>
        <p:nvSpPr>
          <p:cNvPr id="5" name="TextBox 4">
            <a:extLst>
              <a:ext uri="{FF2B5EF4-FFF2-40B4-BE49-F238E27FC236}">
                <a16:creationId xmlns:a16="http://schemas.microsoft.com/office/drawing/2014/main" id="{22972E66-0631-3949-8EFC-8EC6A537D3BF}"/>
              </a:ext>
            </a:extLst>
          </p:cNvPr>
          <p:cNvSpPr txBox="1"/>
          <p:nvPr/>
        </p:nvSpPr>
        <p:spPr>
          <a:xfrm>
            <a:off x="457200" y="6269880"/>
            <a:ext cx="5486400" cy="276999"/>
          </a:xfrm>
          <a:prstGeom prst="rect">
            <a:avLst/>
          </a:prstGeom>
          <a:noFill/>
          <a:ln w="28575">
            <a:noFill/>
          </a:ln>
        </p:spPr>
        <p:txBody>
          <a:bodyPr wrap="square" rtlCol="0" anchor="ctr">
            <a:spAutoFit/>
          </a:bodyPr>
          <a:lstStyle/>
          <a:p>
            <a:pPr algn="l"/>
            <a:r>
              <a:rPr lang="en-US" sz="1200" b="1" cap="all" spc="225" dirty="0">
                <a:latin typeface="Gill Sans SemiBold" panose="020B0502020104020203" pitchFamily="34" charset="-79"/>
                <a:cs typeface="Gill Sans SemiBold" panose="020B0502020104020203" pitchFamily="34" charset="-79"/>
              </a:rPr>
              <a:t>Walden University</a:t>
            </a:r>
            <a:endParaRPr lang="en-US" sz="1200" b="1" spc="225" dirty="0">
              <a:solidFill>
                <a:srgbClr val="008CAD"/>
              </a:solidFill>
              <a:latin typeface="Gill Sans SemiBold" panose="020B0502020104020203" pitchFamily="34" charset="-79"/>
              <a:cs typeface="Gill Sans SemiBold" panose="020B0502020104020203" pitchFamily="34" charset="-79"/>
            </a:endParaRPr>
          </a:p>
        </p:txBody>
      </p:sp>
      <p:sp>
        <p:nvSpPr>
          <p:cNvPr id="7" name="TextBox 6">
            <a:extLst>
              <a:ext uri="{FF2B5EF4-FFF2-40B4-BE49-F238E27FC236}">
                <a16:creationId xmlns:a16="http://schemas.microsoft.com/office/drawing/2014/main" id="{813C295E-C537-40A0-AE74-CE00BEBF2987}"/>
              </a:ext>
            </a:extLst>
          </p:cNvPr>
          <p:cNvSpPr txBox="1"/>
          <p:nvPr/>
        </p:nvSpPr>
        <p:spPr>
          <a:xfrm>
            <a:off x="381000" y="1032004"/>
            <a:ext cx="11430000" cy="4690643"/>
          </a:xfrm>
          <a:prstGeom prst="rect">
            <a:avLst/>
          </a:prstGeom>
          <a:noFill/>
        </p:spPr>
        <p:txBody>
          <a:bodyPr wrap="square">
            <a:spAutoFit/>
          </a:bodyPr>
          <a:lstStyle/>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Byun, B. (2015). </a:t>
            </a:r>
            <a:r>
              <a:rPr lang="en-US" i="1" dirty="0">
                <a:effectLst/>
                <a:ea typeface="Calibri" panose="020F0502020204030204" pitchFamily="34" charset="0"/>
                <a:cs typeface="Times New Roman" panose="02020603050405020304" pitchFamily="18" charset="0"/>
              </a:rPr>
              <a:t>South Korean high school parachute kids in Southern California: Academic, psychological adjustment and identity formation</a:t>
            </a:r>
            <a:r>
              <a:rPr lang="en-US" dirty="0">
                <a:effectLst/>
                <a:ea typeface="Calibri" panose="020F0502020204030204" pitchFamily="34" charset="0"/>
                <a:cs typeface="Times New Roman" panose="02020603050405020304" pitchFamily="18" charset="0"/>
              </a:rPr>
              <a:t>. </a:t>
            </a:r>
            <a:r>
              <a:rPr lang="en-US" b="0" i="0" dirty="0">
                <a:effectLst/>
              </a:rPr>
              <a:t>[Data set]. University of Southern California Digital Library (USC.DL). https://doi.org/10.25549/USCTHESES-M3486</a:t>
            </a:r>
            <a:endParaRPr lang="en-US" dirty="0">
              <a:effectLst/>
              <a:ea typeface="Calibri" panose="020F0502020204030204" pitchFamily="34" charset="0"/>
              <a:cs typeface="Times New Roman" panose="02020603050405020304" pitchFamily="18" charset="0"/>
            </a:endParaRPr>
          </a:p>
          <a:p>
            <a:pPr algn="l"/>
            <a:r>
              <a:rPr lang="en-US" dirty="0">
                <a:ea typeface="Calibri" panose="020F0502020204030204" pitchFamily="34" charset="0"/>
                <a:cs typeface="Times New Roman" panose="02020603050405020304" pitchFamily="18" charset="0"/>
              </a:rPr>
              <a:t>Cheng, B. (2020). Sociocultural adaption of “parachute kids” from mainland China. </a:t>
            </a:r>
            <a:r>
              <a:rPr lang="en-US" i="1" dirty="0">
                <a:ea typeface="Calibri" panose="020F0502020204030204" pitchFamily="34" charset="0"/>
                <a:cs typeface="Times New Roman" panose="02020603050405020304" pitchFamily="18" charset="0"/>
              </a:rPr>
              <a:t>British Journal of Guidance &amp; Counseling, 48</a:t>
            </a:r>
            <a:r>
              <a:rPr lang="en-US" dirty="0">
                <a:ea typeface="Calibri" panose="020F0502020204030204" pitchFamily="34" charset="0"/>
                <a:cs typeface="Times New Roman" panose="02020603050405020304" pitchFamily="18" charset="0"/>
              </a:rPr>
              <a:t>(6), 826-843. </a:t>
            </a:r>
            <a:r>
              <a:rPr lang="en-US" b="0" i="0" u="none" strike="noStrike" baseline="0" dirty="0"/>
              <a:t>https://doi.org/10.1080/03069885.2019.1643006 </a:t>
            </a:r>
          </a:p>
          <a:p>
            <a:pPr marL="0" marR="0">
              <a:lnSpc>
                <a:spcPct val="107000"/>
              </a:lnSpc>
              <a:spcBef>
                <a:spcPts val="0"/>
              </a:spcBef>
              <a:spcAft>
                <a:spcPts val="800"/>
              </a:spcAft>
            </a:pPr>
            <a:endParaRPr lang="en-US"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dirty="0">
                <a:effectLst/>
                <a:ea typeface="Calibri" panose="020F0502020204030204" pitchFamily="34" charset="0"/>
                <a:cs typeface="Times New Roman" panose="02020603050405020304" pitchFamily="18" charset="0"/>
              </a:rPr>
              <a:t>Farrugia, C. (2017). </a:t>
            </a:r>
            <a:r>
              <a:rPr lang="en-US" i="1" dirty="0">
                <a:effectLst/>
                <a:ea typeface="Calibri" panose="020F0502020204030204" pitchFamily="34" charset="0"/>
                <a:cs typeface="Times New Roman" panose="02020603050405020304" pitchFamily="18" charset="0"/>
              </a:rPr>
              <a:t>Globally mobile youth: Trends in international secondary students in the united states, 2013–2016</a:t>
            </a:r>
            <a:r>
              <a:rPr lang="en-US" dirty="0">
                <a:effectLst/>
                <a:ea typeface="Calibri" panose="020F0502020204030204" pitchFamily="34" charset="0"/>
                <a:cs typeface="Times New Roman" panose="02020603050405020304" pitchFamily="18" charset="0"/>
              </a:rPr>
              <a:t>. </a:t>
            </a:r>
            <a:r>
              <a:rPr lang="en-US" u="sng" dirty="0">
                <a:effectLst/>
                <a:ea typeface="Calibri" panose="020F0502020204030204" pitchFamily="34" charset="0"/>
                <a:cs typeface="Times New Roman" panose="02020603050405020304" pitchFamily="18" charset="0"/>
              </a:rPr>
              <a:t>https://p.widencdn.net/xguzsn/Globally-Mobile-Youth-Trends-in-International-Secondary-Students-in-the-United-States-2013-2016</a:t>
            </a:r>
          </a:p>
          <a:p>
            <a:pPr algn="l"/>
            <a:endParaRPr lang="en-US" b="0" i="0" u="none" strike="noStrike" baseline="0" dirty="0"/>
          </a:p>
          <a:p>
            <a:r>
              <a:rPr lang="en-US" dirty="0" err="1"/>
              <a:t>S</a:t>
            </a:r>
            <a:r>
              <a:rPr lang="en-US" b="0" i="0" u="none" strike="noStrike" baseline="0" dirty="0" err="1"/>
              <a:t>u</a:t>
            </a:r>
            <a:r>
              <a:rPr lang="en-US" b="0" i="0" u="none" strike="noStrike" baseline="0" dirty="0"/>
              <a:t>, Y. (2020).  </a:t>
            </a:r>
            <a:r>
              <a:rPr lang="en-US" i="1" dirty="0"/>
              <a:t>C</a:t>
            </a:r>
            <a:r>
              <a:rPr lang="en-US" b="0" i="1" u="none" strike="noStrike" baseline="0" dirty="0"/>
              <a:t>hallenges and social supports of Chinese parachute kids in a Canadian secondary </a:t>
            </a:r>
            <a:r>
              <a:rPr lang="en-US" i="1" dirty="0"/>
              <a:t>s</a:t>
            </a:r>
            <a:r>
              <a:rPr lang="en-US" b="0" i="1" u="none" strike="noStrike" baseline="0" dirty="0"/>
              <a:t>chool: A case study.</a:t>
            </a:r>
            <a:r>
              <a:rPr lang="en-US" b="0" i="0" u="none" strike="noStrike" baseline="0" dirty="0"/>
              <a:t> Electronic Thesis and Dissertation Repository. 7041. https://ir.lib.uwo.ca/etd/7041 </a:t>
            </a:r>
          </a:p>
          <a:p>
            <a:endParaRPr lang="en-US" dirty="0">
              <a:effectLst/>
              <a:ea typeface="Calibri" panose="020F0502020204030204" pitchFamily="34" charset="0"/>
              <a:cs typeface="Times New Roman" panose="02020603050405020304" pitchFamily="18" charset="0"/>
            </a:endParaRPr>
          </a:p>
          <a:p>
            <a:r>
              <a:rPr lang="en-US" dirty="0">
                <a:ea typeface="Calibri" panose="020F0502020204030204" pitchFamily="34" charset="0"/>
                <a:cs typeface="Times New Roman" panose="02020603050405020304" pitchFamily="18" charset="0"/>
              </a:rPr>
              <a:t>Zhou, M. (1998). “Parachute kids” in Southern California: The education experience of Chinese children in transnational families. </a:t>
            </a:r>
            <a:r>
              <a:rPr lang="en-US" i="1" dirty="0">
                <a:ea typeface="Calibri" panose="020F0502020204030204" pitchFamily="34" charset="0"/>
                <a:cs typeface="Times New Roman" panose="02020603050405020304" pitchFamily="18" charset="0"/>
              </a:rPr>
              <a:t>Educational Policy, 12(6</a:t>
            </a:r>
            <a:r>
              <a:rPr lang="en-US" dirty="0">
                <a:ea typeface="Calibri" panose="020F0502020204030204" pitchFamily="34" charset="0"/>
                <a:cs typeface="Times New Roman" panose="02020603050405020304" pitchFamily="18" charset="0"/>
              </a:rPr>
              <a:t>), 682-704.</a:t>
            </a:r>
            <a:endParaRPr lang="en-U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788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83EC2A92-A1AF-48D5-8543-FD23307A4E90}"/>
              </a:ext>
            </a:extLst>
          </p:cNvPr>
          <p:cNvSpPr txBox="1"/>
          <p:nvPr/>
        </p:nvSpPr>
        <p:spPr>
          <a:xfrm>
            <a:off x="609600" y="457200"/>
            <a:ext cx="7848600" cy="566822"/>
          </a:xfrm>
          <a:prstGeom prst="rect">
            <a:avLst/>
          </a:prstGeom>
        </p:spPr>
        <p:txBody>
          <a:bodyPr vert="horz" wrap="square" lIns="0" tIns="12700" rIns="0" bIns="0" rtlCol="0">
            <a:spAutoFit/>
          </a:bodyPr>
          <a:lstStyle/>
          <a:p>
            <a:pPr marL="12700">
              <a:lnSpc>
                <a:spcPct val="100000"/>
              </a:lnSpc>
              <a:spcBef>
                <a:spcPts val="100"/>
              </a:spcBef>
            </a:pPr>
            <a:r>
              <a:rPr lang="en-US" sz="3600" b="1" i="0" u="none" strike="noStrike" dirty="0">
                <a:solidFill>
                  <a:srgbClr val="0099CC"/>
                </a:solidFill>
                <a:effectLst/>
                <a:latin typeface="Arial" panose="020B0604020202020204" pitchFamily="34" charset="0"/>
              </a:rPr>
              <a:t>Presenter</a:t>
            </a:r>
            <a:endParaRPr sz="3600" b="1" dirty="0">
              <a:solidFill>
                <a:srgbClr val="008BAD"/>
              </a:solidFill>
              <a:latin typeface="Gill Sans SemiBold" panose="020B0502020104020203" pitchFamily="34" charset="-79"/>
              <a:cs typeface="Gill Sans SemiBold" panose="020B0502020104020203" pitchFamily="34" charset="-79"/>
            </a:endParaRPr>
          </a:p>
        </p:txBody>
      </p:sp>
      <p:sp>
        <p:nvSpPr>
          <p:cNvPr id="3" name="Subtitle 2">
            <a:extLst>
              <a:ext uri="{FF2B5EF4-FFF2-40B4-BE49-F238E27FC236}">
                <a16:creationId xmlns:a16="http://schemas.microsoft.com/office/drawing/2014/main" id="{050679D5-CF08-4CC0-B067-1DD126B0DB00}"/>
              </a:ext>
            </a:extLst>
          </p:cNvPr>
          <p:cNvSpPr txBox="1">
            <a:spLocks/>
          </p:cNvSpPr>
          <p:nvPr/>
        </p:nvSpPr>
        <p:spPr>
          <a:xfrm>
            <a:off x="457201" y="1295400"/>
            <a:ext cx="5181600" cy="47548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endParaRPr lang="en-US" dirty="0">
              <a:solidFill>
                <a:srgbClr val="092533"/>
              </a:solidFill>
              <a:latin typeface="Gill Sans" panose="020B0502020104020203" pitchFamily="34" charset="-79"/>
              <a:cs typeface="Gill Sans" panose="020B0502020104020203" pitchFamily="34" charset="-79"/>
            </a:endParaRPr>
          </a:p>
        </p:txBody>
      </p:sp>
      <p:sp>
        <p:nvSpPr>
          <p:cNvPr id="6" name="TextBox 5">
            <a:extLst>
              <a:ext uri="{FF2B5EF4-FFF2-40B4-BE49-F238E27FC236}">
                <a16:creationId xmlns:a16="http://schemas.microsoft.com/office/drawing/2014/main" id="{839E4CA2-7C0B-B147-AC38-CDBDFD5408FD}"/>
              </a:ext>
            </a:extLst>
          </p:cNvPr>
          <p:cNvSpPr txBox="1"/>
          <p:nvPr/>
        </p:nvSpPr>
        <p:spPr>
          <a:xfrm>
            <a:off x="457200" y="6269880"/>
            <a:ext cx="5486400" cy="276999"/>
          </a:xfrm>
          <a:prstGeom prst="rect">
            <a:avLst/>
          </a:prstGeom>
          <a:noFill/>
          <a:ln w="28575">
            <a:noFill/>
          </a:ln>
        </p:spPr>
        <p:txBody>
          <a:bodyPr wrap="square" rtlCol="0" anchor="ctr">
            <a:spAutoFit/>
          </a:bodyPr>
          <a:lstStyle/>
          <a:p>
            <a:pPr algn="l"/>
            <a:r>
              <a:rPr lang="en-US" sz="1200" b="1" cap="all" spc="225" dirty="0">
                <a:latin typeface="Gill Sans SemiBold" panose="020B0502020104020203" pitchFamily="34" charset="-79"/>
                <a:cs typeface="Gill Sans SemiBold" panose="020B0502020104020203" pitchFamily="34" charset="-79"/>
              </a:rPr>
              <a:t>Walden University</a:t>
            </a:r>
            <a:endParaRPr lang="en-US" sz="1200" b="1" spc="225" dirty="0">
              <a:solidFill>
                <a:srgbClr val="008CAD"/>
              </a:solidFill>
              <a:latin typeface="Gill Sans SemiBold" panose="020B0502020104020203" pitchFamily="34" charset="-79"/>
              <a:cs typeface="Gill Sans SemiBold" panose="020B0502020104020203" pitchFamily="34" charset="-79"/>
            </a:endParaRPr>
          </a:p>
        </p:txBody>
      </p:sp>
      <p:sp>
        <p:nvSpPr>
          <p:cNvPr id="4" name="TextBox 3">
            <a:extLst>
              <a:ext uri="{FF2B5EF4-FFF2-40B4-BE49-F238E27FC236}">
                <a16:creationId xmlns:a16="http://schemas.microsoft.com/office/drawing/2014/main" id="{5265EA04-96AE-4EBB-A55C-6EC44F4A8BE0}"/>
              </a:ext>
            </a:extLst>
          </p:cNvPr>
          <p:cNvSpPr txBox="1"/>
          <p:nvPr/>
        </p:nvSpPr>
        <p:spPr>
          <a:xfrm>
            <a:off x="457200" y="1360843"/>
            <a:ext cx="8915400" cy="2369880"/>
          </a:xfrm>
          <a:prstGeom prst="rect">
            <a:avLst/>
          </a:prstGeom>
          <a:noFill/>
        </p:spPr>
        <p:txBody>
          <a:bodyPr wrap="square" rtlCol="0">
            <a:spAutoFit/>
          </a:bodyPr>
          <a:lstStyle/>
          <a:p>
            <a:pPr algn="l">
              <a:lnSpc>
                <a:spcPct val="100000"/>
              </a:lnSpc>
              <a:buClr>
                <a:srgbClr val="FCB619"/>
              </a:buClr>
            </a:pPr>
            <a:r>
              <a:rPr lang="en-US" sz="2200" b="1" dirty="0">
                <a:solidFill>
                  <a:srgbClr val="092533"/>
                </a:solidFill>
                <a:latin typeface="Gill Sans SemiBold" panose="020B0502020104020203" pitchFamily="34" charset="-79"/>
                <a:cs typeface="Gill Sans SemiBold" panose="020B0502020104020203" pitchFamily="34" charset="-79"/>
              </a:rPr>
              <a:t>Cheryl Burleigh, Ed. D.</a:t>
            </a:r>
            <a:endParaRPr lang="en-US" sz="2200" dirty="0">
              <a:solidFill>
                <a:srgbClr val="092533"/>
              </a:solidFill>
              <a:latin typeface="Gill Sans" panose="020B0502020104020203" pitchFamily="34" charset="-79"/>
              <a:cs typeface="Gill Sans" panose="020B0502020104020203" pitchFamily="34" charset="-79"/>
            </a:endParaRPr>
          </a:p>
          <a:p>
            <a:pPr marL="347472" lvl="1" indent="-342900" algn="l">
              <a:lnSpc>
                <a:spcPct val="100000"/>
              </a:lnSpc>
              <a:spcBef>
                <a:spcPts val="0"/>
              </a:spcBef>
              <a:buClr>
                <a:srgbClr val="008BAD"/>
              </a:buClr>
              <a:buSzPct val="85000"/>
              <a:buFont typeface="Arial" panose="020B0604020202020204" pitchFamily="34" charset="0"/>
              <a:buChar char="•"/>
            </a:pPr>
            <a:r>
              <a:rPr lang="en-US" sz="1800" dirty="0">
                <a:solidFill>
                  <a:srgbClr val="092533"/>
                </a:solidFill>
                <a:latin typeface="Gill Sans" panose="020B0502020104020203" pitchFamily="34" charset="-79"/>
                <a:cs typeface="Gill Sans" panose="020B0502020104020203" pitchFamily="34" charset="-79"/>
              </a:rPr>
              <a:t>Contributing Faculty</a:t>
            </a:r>
          </a:p>
          <a:p>
            <a:pPr marL="347472" lvl="1" indent="-342900" algn="l">
              <a:lnSpc>
                <a:spcPct val="100000"/>
              </a:lnSpc>
              <a:spcBef>
                <a:spcPts val="0"/>
              </a:spcBef>
              <a:buClr>
                <a:srgbClr val="008BAD"/>
              </a:buClr>
              <a:buSzPct val="85000"/>
              <a:buFont typeface="Arial" panose="020B0604020202020204" pitchFamily="34" charset="0"/>
              <a:buChar char="•"/>
            </a:pPr>
            <a:r>
              <a:rPr lang="en-US" sz="1800" b="0" dirty="0">
                <a:solidFill>
                  <a:srgbClr val="000000"/>
                </a:solidFill>
                <a:effectLst/>
                <a:latin typeface="Gill Sans MT" panose="020B0502020104020203" pitchFamily="34" charset="0"/>
                <a:cs typeface="Gill Sans" panose="020B0502020104020203"/>
              </a:rPr>
              <a:t>Richard W. Riley College of Education and Leadership</a:t>
            </a:r>
          </a:p>
          <a:p>
            <a:pPr marL="347472" lvl="1" indent="-342900" algn="l">
              <a:lnSpc>
                <a:spcPct val="100000"/>
              </a:lnSpc>
              <a:spcBef>
                <a:spcPts val="0"/>
              </a:spcBef>
              <a:buClr>
                <a:srgbClr val="008BAD"/>
              </a:buClr>
              <a:buSzPct val="85000"/>
              <a:buFont typeface="Arial" panose="020B0604020202020204" pitchFamily="34" charset="0"/>
              <a:buChar char="•"/>
            </a:pPr>
            <a:r>
              <a:rPr lang="en-US" sz="1800" dirty="0">
                <a:solidFill>
                  <a:srgbClr val="092533"/>
                </a:solidFill>
                <a:latin typeface="Gill Sans" panose="020B0502020104020203" pitchFamily="34" charset="-79"/>
                <a:cs typeface="Gill Sans" panose="020B0502020104020203" pitchFamily="34" charset="-79"/>
              </a:rPr>
              <a:t>cheryl.burleigh@mail.waldenu.edu</a:t>
            </a:r>
          </a:p>
          <a:p>
            <a:pPr marL="347472" lvl="1" indent="-342900" algn="l">
              <a:lnSpc>
                <a:spcPct val="100000"/>
              </a:lnSpc>
              <a:spcBef>
                <a:spcPts val="0"/>
              </a:spcBef>
              <a:buClr>
                <a:srgbClr val="008BAD"/>
              </a:buClr>
              <a:buSzPct val="85000"/>
              <a:buFont typeface="Arial" panose="020B0604020202020204" pitchFamily="34" charset="0"/>
              <a:buChar char="•"/>
            </a:pPr>
            <a:r>
              <a:rPr lang="en-US" sz="1800" dirty="0">
                <a:solidFill>
                  <a:srgbClr val="092533"/>
                </a:solidFill>
                <a:latin typeface="Gill Sans" panose="020B0502020104020203" pitchFamily="34" charset="-79"/>
                <a:cs typeface="Gill Sans" panose="020B0502020104020203" pitchFamily="34" charset="-79"/>
              </a:rPr>
              <a:t>LinkedIn: https://www.linkedin.com/in/dr-cheryl-burleigh-5432584/</a:t>
            </a:r>
          </a:p>
          <a:p>
            <a:pPr marL="347472" lvl="1" indent="-342900" algn="l">
              <a:lnSpc>
                <a:spcPct val="100000"/>
              </a:lnSpc>
              <a:spcBef>
                <a:spcPts val="0"/>
              </a:spcBef>
              <a:buClr>
                <a:srgbClr val="008BAD"/>
              </a:buClr>
              <a:buSzPct val="85000"/>
              <a:buFont typeface="Arial" panose="020B0604020202020204" pitchFamily="34" charset="0"/>
              <a:buChar char="•"/>
            </a:pPr>
            <a:endParaRPr lang="en-US" dirty="0">
              <a:solidFill>
                <a:srgbClr val="092533"/>
              </a:solidFill>
              <a:latin typeface="Gill Sans SemiBold" panose="020B0502020104020203" pitchFamily="34" charset="-79"/>
              <a:cs typeface="Gill Sans" panose="020B0502020104020203" pitchFamily="34" charset="-79"/>
            </a:endParaRPr>
          </a:p>
          <a:p>
            <a:pPr marL="347472" lvl="1" indent="-342900" algn="l">
              <a:lnSpc>
                <a:spcPct val="100000"/>
              </a:lnSpc>
              <a:spcBef>
                <a:spcPts val="0"/>
              </a:spcBef>
              <a:buClr>
                <a:srgbClr val="008BAD"/>
              </a:buClr>
              <a:buSzPct val="85000"/>
              <a:buFont typeface="Arial" panose="020B0604020202020204" pitchFamily="34" charset="0"/>
              <a:buChar char="•"/>
            </a:pPr>
            <a:endParaRPr lang="en-US" sz="1800" dirty="0">
              <a:solidFill>
                <a:srgbClr val="092533"/>
              </a:solidFill>
              <a:latin typeface="Gill Sans SemiBold" panose="020B0502020104020203" pitchFamily="34" charset="-79"/>
              <a:cs typeface="Gill Sans SemiBold" panose="020B0502020104020203" pitchFamily="34" charset="-79"/>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83EC2A92-A1AF-48D5-8543-FD23307A4E90}"/>
              </a:ext>
            </a:extLst>
          </p:cNvPr>
          <p:cNvSpPr txBox="1"/>
          <p:nvPr/>
        </p:nvSpPr>
        <p:spPr>
          <a:xfrm>
            <a:off x="609600" y="268861"/>
            <a:ext cx="7848600" cy="566822"/>
          </a:xfrm>
          <a:prstGeom prst="rect">
            <a:avLst/>
          </a:prstGeom>
        </p:spPr>
        <p:txBody>
          <a:bodyPr vert="horz" wrap="square" lIns="0" tIns="12700" rIns="0" bIns="0" rtlCol="0">
            <a:spAutoFit/>
          </a:bodyPr>
          <a:lstStyle/>
          <a:p>
            <a:pPr marL="12700">
              <a:lnSpc>
                <a:spcPct val="100000"/>
              </a:lnSpc>
              <a:spcBef>
                <a:spcPts val="100"/>
              </a:spcBef>
            </a:pPr>
            <a:r>
              <a:rPr lang="en-US" sz="3600" b="1" i="0" u="none" strike="noStrike" dirty="0">
                <a:solidFill>
                  <a:srgbClr val="0099CC"/>
                </a:solidFill>
                <a:effectLst/>
                <a:latin typeface="Arial" panose="020B0604020202020204" pitchFamily="34" charset="0"/>
              </a:rPr>
              <a:t>Introduction</a:t>
            </a:r>
            <a:endParaRPr sz="3600" b="1" dirty="0">
              <a:solidFill>
                <a:srgbClr val="008BAD"/>
              </a:solidFill>
              <a:latin typeface="Gill Sans SemiBold" panose="020B0502020104020203" pitchFamily="34" charset="-79"/>
              <a:cs typeface="Gill Sans SemiBold" panose="020B0502020104020203" pitchFamily="34" charset="-79"/>
            </a:endParaRPr>
          </a:p>
        </p:txBody>
      </p:sp>
      <p:sp>
        <p:nvSpPr>
          <p:cNvPr id="3" name="Subtitle 2">
            <a:extLst>
              <a:ext uri="{FF2B5EF4-FFF2-40B4-BE49-F238E27FC236}">
                <a16:creationId xmlns:a16="http://schemas.microsoft.com/office/drawing/2014/main" id="{050679D5-CF08-4CC0-B067-1DD126B0DB00}"/>
              </a:ext>
            </a:extLst>
          </p:cNvPr>
          <p:cNvSpPr txBox="1">
            <a:spLocks/>
          </p:cNvSpPr>
          <p:nvPr/>
        </p:nvSpPr>
        <p:spPr>
          <a:xfrm>
            <a:off x="304800" y="1062122"/>
            <a:ext cx="11658600" cy="47548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839E4CA2-7C0B-B147-AC38-CDBDFD5408FD}"/>
              </a:ext>
            </a:extLst>
          </p:cNvPr>
          <p:cNvSpPr txBox="1"/>
          <p:nvPr/>
        </p:nvSpPr>
        <p:spPr>
          <a:xfrm>
            <a:off x="457200" y="6269880"/>
            <a:ext cx="5486400" cy="276999"/>
          </a:xfrm>
          <a:prstGeom prst="rect">
            <a:avLst/>
          </a:prstGeom>
          <a:noFill/>
          <a:ln w="28575">
            <a:noFill/>
          </a:ln>
        </p:spPr>
        <p:txBody>
          <a:bodyPr wrap="square" rtlCol="0" anchor="ctr">
            <a:spAutoFit/>
          </a:bodyPr>
          <a:lstStyle/>
          <a:p>
            <a:pPr algn="l"/>
            <a:r>
              <a:rPr lang="en-US" sz="1200" b="1" cap="all" spc="225" dirty="0">
                <a:latin typeface="Gill Sans SemiBold" panose="020B0502020104020203" pitchFamily="34" charset="-79"/>
                <a:cs typeface="Gill Sans SemiBold" panose="020B0502020104020203" pitchFamily="34" charset="-79"/>
              </a:rPr>
              <a:t>Walden University</a:t>
            </a:r>
            <a:endParaRPr lang="en-US" sz="1200" b="1" spc="225" dirty="0">
              <a:solidFill>
                <a:srgbClr val="008CAD"/>
              </a:solidFill>
              <a:latin typeface="Gill Sans SemiBold" panose="020B0502020104020203" pitchFamily="34" charset="-79"/>
              <a:cs typeface="Gill Sans SemiBold" panose="020B0502020104020203" pitchFamily="34" charset="-79"/>
            </a:endParaRPr>
          </a:p>
        </p:txBody>
      </p:sp>
      <p:sp>
        <p:nvSpPr>
          <p:cNvPr id="4" name="TextBox 3">
            <a:extLst>
              <a:ext uri="{FF2B5EF4-FFF2-40B4-BE49-F238E27FC236}">
                <a16:creationId xmlns:a16="http://schemas.microsoft.com/office/drawing/2014/main" id="{8B356421-32B9-4EFE-A9EC-812C191BF80D}"/>
              </a:ext>
            </a:extLst>
          </p:cNvPr>
          <p:cNvSpPr txBox="1"/>
          <p:nvPr/>
        </p:nvSpPr>
        <p:spPr>
          <a:xfrm>
            <a:off x="609600" y="1191567"/>
            <a:ext cx="11125200" cy="3970318"/>
          </a:xfrm>
          <a:prstGeom prst="rect">
            <a:avLst/>
          </a:prstGeom>
          <a:noFill/>
        </p:spPr>
        <p:txBody>
          <a:bodyPr wrap="square" rtlCol="0">
            <a:spAutoFit/>
          </a:bodyPr>
          <a:lstStyle/>
          <a:p>
            <a:r>
              <a:rPr lang="en-US" sz="2400" dirty="0">
                <a:solidFill>
                  <a:srgbClr val="202020"/>
                </a:solidFill>
                <a:effectLst/>
                <a:latin typeface="Arial" panose="020B0604020202020204" pitchFamily="34" charset="0"/>
                <a:ea typeface="Calibri" panose="020F0502020204030204" pitchFamily="34" charset="0"/>
                <a:cs typeface="Arial" panose="020B0604020202020204" pitchFamily="34" charset="0"/>
              </a:rPr>
              <a:t>Reasons why international students come to the U.S. to attend high school vary as the students themselves. Some of these students come to the U.S. to experience the best educational opportunities available, improve their academic standing, increase their chances to be admitted to U.S. universities, quench curiosity, and encounter a new culture.</a:t>
            </a:r>
          </a:p>
          <a:p>
            <a:endParaRPr lang="en-US" sz="2400" dirty="0">
              <a:solidFill>
                <a:srgbClr val="202020"/>
              </a:solidFill>
              <a:latin typeface="Arial" panose="020B0604020202020204" pitchFamily="34" charset="0"/>
              <a:ea typeface="Calibri" panose="020F0502020204030204" pitchFamily="34" charset="0"/>
              <a:cs typeface="Arial" panose="020B0604020202020204" pitchFamily="34" charset="0"/>
            </a:endParaRPr>
          </a:p>
          <a:p>
            <a:r>
              <a:rPr lang="en-US" sz="2400" dirty="0">
                <a:solidFill>
                  <a:srgbClr val="202020"/>
                </a:solidFill>
                <a:effectLst/>
                <a:latin typeface="Arial" panose="020B0604020202020204" pitchFamily="34" charset="0"/>
                <a:ea typeface="Calibri" panose="020F0502020204030204" pitchFamily="34" charset="0"/>
                <a:cs typeface="Arial" panose="020B0604020202020204" pitchFamily="34" charset="0"/>
              </a:rPr>
              <a:t>When international students are new to a country, its culture, norms, and language, the availability and adaptability of support services within the high school play a critical role in the students’ success. </a:t>
            </a:r>
          </a:p>
          <a:p>
            <a:endParaRPr lang="en-US" dirty="0">
              <a:solidFill>
                <a:srgbClr val="20202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86400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0FA0D00-ABAC-44C6-8505-D2612E762F74}"/>
              </a:ext>
            </a:extLst>
          </p:cNvPr>
          <p:cNvSpPr txBox="1"/>
          <p:nvPr/>
        </p:nvSpPr>
        <p:spPr>
          <a:xfrm>
            <a:off x="849630" y="609600"/>
            <a:ext cx="870204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8BAD"/>
                </a:solidFill>
                <a:latin typeface="Gill Sans SemiBold" panose="020B0502020104020203" pitchFamily="34" charset="-79"/>
                <a:cs typeface="Gill Sans SemiBold" panose="020B0502020104020203" pitchFamily="34" charset="-79"/>
              </a:rPr>
              <a:t>Problem and Purpose</a:t>
            </a:r>
            <a:endParaRPr sz="3600" b="1" dirty="0">
              <a:solidFill>
                <a:srgbClr val="008BAD"/>
              </a:solidFill>
              <a:latin typeface="Gill Sans SemiBold" panose="020B0502020104020203" pitchFamily="34" charset="-79"/>
              <a:cs typeface="Gill Sans SemiBold" panose="020B0502020104020203" pitchFamily="34" charset="-79"/>
            </a:endParaRPr>
          </a:p>
        </p:txBody>
      </p:sp>
      <p:sp>
        <p:nvSpPr>
          <p:cNvPr id="5" name="TextBox 4">
            <a:extLst>
              <a:ext uri="{FF2B5EF4-FFF2-40B4-BE49-F238E27FC236}">
                <a16:creationId xmlns:a16="http://schemas.microsoft.com/office/drawing/2014/main" id="{22972E66-0631-3949-8EFC-8EC6A537D3BF}"/>
              </a:ext>
            </a:extLst>
          </p:cNvPr>
          <p:cNvSpPr txBox="1"/>
          <p:nvPr/>
        </p:nvSpPr>
        <p:spPr>
          <a:xfrm>
            <a:off x="457200" y="6269880"/>
            <a:ext cx="5486400" cy="276999"/>
          </a:xfrm>
          <a:prstGeom prst="rect">
            <a:avLst/>
          </a:prstGeom>
          <a:noFill/>
          <a:ln w="28575">
            <a:noFill/>
          </a:ln>
        </p:spPr>
        <p:txBody>
          <a:bodyPr wrap="square" rtlCol="0" anchor="ctr">
            <a:spAutoFit/>
          </a:bodyPr>
          <a:lstStyle/>
          <a:p>
            <a:pPr algn="l"/>
            <a:r>
              <a:rPr lang="en-US" sz="1200" b="1" cap="all" spc="225" dirty="0">
                <a:latin typeface="Gill Sans SemiBold" panose="020B0502020104020203" pitchFamily="34" charset="-79"/>
                <a:cs typeface="Gill Sans SemiBold" panose="020B0502020104020203" pitchFamily="34" charset="-79"/>
              </a:rPr>
              <a:t>Walden University </a:t>
            </a:r>
            <a:endParaRPr lang="en-US" sz="1200" b="1" spc="225" dirty="0">
              <a:solidFill>
                <a:srgbClr val="008CAD"/>
              </a:solidFill>
              <a:latin typeface="Gill Sans SemiBold" panose="020B0502020104020203" pitchFamily="34" charset="-79"/>
              <a:cs typeface="Gill Sans SemiBold" panose="020B0502020104020203" pitchFamily="34" charset="-79"/>
            </a:endParaRPr>
          </a:p>
        </p:txBody>
      </p:sp>
      <p:pic>
        <p:nvPicPr>
          <p:cNvPr id="6" name="Picture 2" descr="How to Connect Your People to Purpose and Why It's Vital">
            <a:extLst>
              <a:ext uri="{FF2B5EF4-FFF2-40B4-BE49-F238E27FC236}">
                <a16:creationId xmlns:a16="http://schemas.microsoft.com/office/drawing/2014/main" id="{486FF4E2-6C60-48A0-99B8-F29CB820CB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0600" y="92911"/>
            <a:ext cx="3200400" cy="1600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extBox 3">
            <a:extLst>
              <a:ext uri="{FF2B5EF4-FFF2-40B4-BE49-F238E27FC236}">
                <a16:creationId xmlns:a16="http://schemas.microsoft.com/office/drawing/2014/main" id="{6AC83B1A-5ABD-4626-96F9-90CD5C926191}"/>
              </a:ext>
            </a:extLst>
          </p:cNvPr>
          <p:cNvGraphicFramePr/>
          <p:nvPr/>
        </p:nvGraphicFramePr>
        <p:xfrm>
          <a:off x="609600" y="1600200"/>
          <a:ext cx="10591800" cy="34163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0FA0D00-ABAC-44C6-8505-D2612E762F74}"/>
              </a:ext>
            </a:extLst>
          </p:cNvPr>
          <p:cNvSpPr txBox="1"/>
          <p:nvPr/>
        </p:nvSpPr>
        <p:spPr>
          <a:xfrm>
            <a:off x="830935" y="335485"/>
            <a:ext cx="10530129" cy="505267"/>
          </a:xfrm>
          <a:prstGeom prst="rect">
            <a:avLst/>
          </a:prstGeom>
        </p:spPr>
        <p:txBody>
          <a:bodyPr vert="horz" wrap="square" lIns="0" tIns="12700" rIns="0" bIns="0" rtlCol="0">
            <a:spAutoFit/>
          </a:bodyPr>
          <a:lstStyle/>
          <a:p>
            <a:pPr marL="0" marR="0">
              <a:spcBef>
                <a:spcPts val="2000"/>
              </a:spcBef>
              <a:spcAft>
                <a:spcPts val="1000"/>
              </a:spcAft>
            </a:pPr>
            <a:r>
              <a:rPr lang="en-US" sz="3200" b="1" dirty="0">
                <a:solidFill>
                  <a:srgbClr val="167691"/>
                </a:solidFill>
                <a:effectLst/>
                <a:latin typeface="Arial" panose="020B0604020202020204" pitchFamily="34" charset="0"/>
                <a:ea typeface="Times New Roman" panose="02020603050405020304" pitchFamily="18" charset="0"/>
                <a:cs typeface="Times New Roman" panose="02020603050405020304" pitchFamily="18" charset="0"/>
              </a:rPr>
              <a:t>Background and Literature Review</a:t>
            </a:r>
          </a:p>
        </p:txBody>
      </p:sp>
      <p:sp>
        <p:nvSpPr>
          <p:cNvPr id="5" name="TextBox 4">
            <a:extLst>
              <a:ext uri="{FF2B5EF4-FFF2-40B4-BE49-F238E27FC236}">
                <a16:creationId xmlns:a16="http://schemas.microsoft.com/office/drawing/2014/main" id="{22972E66-0631-3949-8EFC-8EC6A537D3BF}"/>
              </a:ext>
            </a:extLst>
          </p:cNvPr>
          <p:cNvSpPr txBox="1"/>
          <p:nvPr/>
        </p:nvSpPr>
        <p:spPr>
          <a:xfrm>
            <a:off x="457200" y="6269880"/>
            <a:ext cx="5486400" cy="276999"/>
          </a:xfrm>
          <a:prstGeom prst="rect">
            <a:avLst/>
          </a:prstGeom>
          <a:noFill/>
          <a:ln w="28575">
            <a:noFill/>
          </a:ln>
        </p:spPr>
        <p:txBody>
          <a:bodyPr wrap="square" rtlCol="0" anchor="ctr">
            <a:spAutoFit/>
          </a:bodyPr>
          <a:lstStyle/>
          <a:p>
            <a:pPr algn="l"/>
            <a:r>
              <a:rPr lang="en-US" sz="1200" b="1" cap="all" spc="225" dirty="0">
                <a:latin typeface="Gill Sans SemiBold" panose="020B0502020104020203" pitchFamily="34" charset="-79"/>
                <a:cs typeface="Gill Sans SemiBold" panose="020B0502020104020203" pitchFamily="34" charset="-79"/>
              </a:rPr>
              <a:t>Walden University</a:t>
            </a:r>
            <a:endParaRPr lang="en-US" sz="1200" b="1" spc="225" dirty="0">
              <a:solidFill>
                <a:srgbClr val="008CAD"/>
              </a:solidFill>
              <a:latin typeface="Gill Sans SemiBold" panose="020B0502020104020203" pitchFamily="34" charset="-79"/>
              <a:cs typeface="Gill Sans SemiBold" panose="020B0502020104020203" pitchFamily="34" charset="-79"/>
            </a:endParaRPr>
          </a:p>
        </p:txBody>
      </p:sp>
      <p:pic>
        <p:nvPicPr>
          <p:cNvPr id="3" name="Google Shape;173;p30">
            <a:extLst>
              <a:ext uri="{FF2B5EF4-FFF2-40B4-BE49-F238E27FC236}">
                <a16:creationId xmlns:a16="http://schemas.microsoft.com/office/drawing/2014/main" id="{C3240F53-9833-45EA-A73A-F6B1C0C3091E}"/>
              </a:ext>
            </a:extLst>
          </p:cNvPr>
          <p:cNvPicPr preferRelativeResize="0"/>
          <p:nvPr/>
        </p:nvPicPr>
        <p:blipFill>
          <a:blip r:embed="rId4">
            <a:alphaModFix/>
          </a:blip>
          <a:stretch>
            <a:fillRect/>
          </a:stretch>
        </p:blipFill>
        <p:spPr>
          <a:xfrm>
            <a:off x="9160130" y="4719387"/>
            <a:ext cx="2605150" cy="1803128"/>
          </a:xfrm>
          <a:prstGeom prst="rect">
            <a:avLst/>
          </a:prstGeom>
          <a:noFill/>
          <a:ln>
            <a:noFill/>
          </a:ln>
        </p:spPr>
      </p:pic>
      <p:sp>
        <p:nvSpPr>
          <p:cNvPr id="4" name="TextBox 3">
            <a:extLst>
              <a:ext uri="{FF2B5EF4-FFF2-40B4-BE49-F238E27FC236}">
                <a16:creationId xmlns:a16="http://schemas.microsoft.com/office/drawing/2014/main" id="{F976A7C1-F389-4616-93AB-4CEFD02B1505}"/>
              </a:ext>
            </a:extLst>
          </p:cNvPr>
          <p:cNvSpPr txBox="1"/>
          <p:nvPr/>
        </p:nvSpPr>
        <p:spPr>
          <a:xfrm>
            <a:off x="457200" y="990600"/>
            <a:ext cx="11430000" cy="4524315"/>
          </a:xfrm>
          <a:prstGeom prst="rect">
            <a:avLst/>
          </a:prstGeom>
          <a:noFill/>
        </p:spPr>
        <p:txBody>
          <a:bodyPr wrap="square" rtlCol="0">
            <a:spAutoFit/>
          </a:bodyPr>
          <a:lstStyle/>
          <a:p>
            <a:r>
              <a:rPr lang="en-US" sz="2400" dirty="0">
                <a:solidFill>
                  <a:srgbClr val="202020"/>
                </a:solidFill>
                <a:effectLst/>
                <a:latin typeface="Arial" panose="020B0604020202020204" pitchFamily="34" charset="0"/>
                <a:ea typeface="Calibri" panose="020F0502020204030204" pitchFamily="34" charset="0"/>
                <a:cs typeface="Arial" panose="020B0604020202020204" pitchFamily="34" charset="0"/>
              </a:rPr>
              <a:t>International families, who have secondary students, believe if their children are immersed in a U.S. high school experience, they will be a more competitive applicant to American higher education institutions </a:t>
            </a:r>
            <a:r>
              <a:rPr lang="en-US" sz="2400" dirty="0">
                <a:effectLst/>
                <a:latin typeface="Arial" panose="020B0604020202020204" pitchFamily="34" charset="0"/>
                <a:ea typeface="Calibri" panose="020F0502020204030204" pitchFamily="34" charset="0"/>
                <a:cs typeface="Arial" panose="020B0604020202020204" pitchFamily="34" charset="0"/>
              </a:rPr>
              <a:t>(Farrugia, 2017).</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Parachute Kids, a phenomena, students primarily from China are enrolling in US high schools.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Parachute Kids who are successful, integrate readily in the culture, adjusting (Chen et al., 2020).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Levels of success, academic and sociopsychological, can be directly related to support systems from home country and in US (Byun, 2015; </a:t>
            </a:r>
            <a:r>
              <a:rPr lang="en-US" sz="2400" dirty="0" err="1">
                <a:latin typeface="Arial" panose="020B0604020202020204" pitchFamily="34" charset="0"/>
                <a:cs typeface="Arial" panose="020B0604020202020204" pitchFamily="34" charset="0"/>
              </a:rPr>
              <a:t>Su</a:t>
            </a:r>
            <a:r>
              <a:rPr lang="en-US" sz="2400" dirty="0">
                <a:latin typeface="Arial" panose="020B0604020202020204" pitchFamily="34" charset="0"/>
                <a:cs typeface="Arial" panose="020B0604020202020204" pitchFamily="34" charset="0"/>
              </a:rPr>
              <a:t>, 2020; Zhou, 1998</a:t>
            </a:r>
          </a:p>
        </p:txBody>
      </p:sp>
    </p:spTree>
    <p:extLst>
      <p:ext uri="{BB962C8B-B14F-4D97-AF65-F5344CB8AC3E}">
        <p14:creationId xmlns:p14="http://schemas.microsoft.com/office/powerpoint/2010/main" val="355848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0FA0D00-ABAC-44C6-8505-D2612E762F74}"/>
              </a:ext>
            </a:extLst>
          </p:cNvPr>
          <p:cNvSpPr txBox="1"/>
          <p:nvPr/>
        </p:nvSpPr>
        <p:spPr>
          <a:xfrm>
            <a:off x="818591" y="419375"/>
            <a:ext cx="870204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8BAD"/>
                </a:solidFill>
                <a:latin typeface="Gill Sans SemiBold" panose="020B0502020104020203" pitchFamily="34" charset="-79"/>
                <a:cs typeface="Gill Sans SemiBold" panose="020B0502020104020203" pitchFamily="34" charset="-79"/>
              </a:rPr>
              <a:t>Research Questions</a:t>
            </a:r>
            <a:endParaRPr sz="3600" b="1" dirty="0">
              <a:solidFill>
                <a:srgbClr val="008BAD"/>
              </a:solidFill>
              <a:latin typeface="Gill Sans SemiBold" panose="020B0502020104020203" pitchFamily="34" charset="-79"/>
              <a:cs typeface="Gill Sans SemiBold" panose="020B0502020104020203" pitchFamily="34" charset="-79"/>
            </a:endParaRPr>
          </a:p>
        </p:txBody>
      </p:sp>
      <p:sp>
        <p:nvSpPr>
          <p:cNvPr id="5" name="TextBox 4">
            <a:extLst>
              <a:ext uri="{FF2B5EF4-FFF2-40B4-BE49-F238E27FC236}">
                <a16:creationId xmlns:a16="http://schemas.microsoft.com/office/drawing/2014/main" id="{22972E66-0631-3949-8EFC-8EC6A537D3BF}"/>
              </a:ext>
            </a:extLst>
          </p:cNvPr>
          <p:cNvSpPr txBox="1"/>
          <p:nvPr/>
        </p:nvSpPr>
        <p:spPr>
          <a:xfrm>
            <a:off x="609600" y="6195780"/>
            <a:ext cx="5105400" cy="276999"/>
          </a:xfrm>
          <a:prstGeom prst="rect">
            <a:avLst/>
          </a:prstGeom>
          <a:noFill/>
          <a:ln w="28575">
            <a:noFill/>
          </a:ln>
        </p:spPr>
        <p:txBody>
          <a:bodyPr wrap="square" rtlCol="0" anchor="ctr">
            <a:spAutoFit/>
          </a:bodyPr>
          <a:lstStyle/>
          <a:p>
            <a:pPr algn="l"/>
            <a:r>
              <a:rPr lang="en-US" sz="1200" b="1" cap="all" spc="225" dirty="0">
                <a:latin typeface="Gill Sans SemiBold" panose="020B0502020104020203" pitchFamily="34" charset="-79"/>
                <a:cs typeface="Gill Sans SemiBold" panose="020B0502020104020203" pitchFamily="34" charset="-79"/>
              </a:rPr>
              <a:t>Walden University</a:t>
            </a:r>
            <a:endParaRPr lang="en-US" sz="1200" b="1" spc="225" dirty="0">
              <a:solidFill>
                <a:srgbClr val="008CAD"/>
              </a:solidFill>
              <a:latin typeface="Gill Sans SemiBold" panose="020B0502020104020203" pitchFamily="34" charset="-79"/>
              <a:cs typeface="Gill Sans SemiBold" panose="020B0502020104020203" pitchFamily="34" charset="-79"/>
            </a:endParaRPr>
          </a:p>
        </p:txBody>
      </p:sp>
      <p:sp>
        <p:nvSpPr>
          <p:cNvPr id="3" name="TextBox 2">
            <a:extLst>
              <a:ext uri="{FF2B5EF4-FFF2-40B4-BE49-F238E27FC236}">
                <a16:creationId xmlns:a16="http://schemas.microsoft.com/office/drawing/2014/main" id="{8BE170F4-F9BF-4301-B2EB-B7CF7216BA90}"/>
              </a:ext>
            </a:extLst>
          </p:cNvPr>
          <p:cNvSpPr txBox="1"/>
          <p:nvPr/>
        </p:nvSpPr>
        <p:spPr>
          <a:xfrm>
            <a:off x="1143000" y="1801022"/>
            <a:ext cx="10591800" cy="2554545"/>
          </a:xfrm>
          <a:prstGeom prst="rect">
            <a:avLst/>
          </a:prstGeom>
          <a:noFill/>
        </p:spPr>
        <p:txBody>
          <a:bodyPr wrap="square" rtlCol="0">
            <a:spAutoFit/>
          </a:bodyPr>
          <a:lstStyle/>
          <a:p>
            <a:r>
              <a:rPr lang="en-US" sz="3200" dirty="0"/>
              <a:t>What supports are needed for the academic success of international students who attend a US private high school?</a:t>
            </a:r>
          </a:p>
          <a:p>
            <a:endParaRPr lang="en-US" sz="3200" dirty="0"/>
          </a:p>
          <a:p>
            <a:r>
              <a:rPr lang="en-US" sz="3200" dirty="0"/>
              <a:t>Why do some international students succeed where others fail when attending a US private high school?</a:t>
            </a:r>
          </a:p>
        </p:txBody>
      </p:sp>
      <p:pic>
        <p:nvPicPr>
          <p:cNvPr id="7" name="Google Shape;129;p24">
            <a:extLst>
              <a:ext uri="{FF2B5EF4-FFF2-40B4-BE49-F238E27FC236}">
                <a16:creationId xmlns:a16="http://schemas.microsoft.com/office/drawing/2014/main" id="{5661EBD3-7B29-4838-9ACF-94ECB8A90270}"/>
              </a:ext>
            </a:extLst>
          </p:cNvPr>
          <p:cNvPicPr preferRelativeResize="0"/>
          <p:nvPr/>
        </p:nvPicPr>
        <p:blipFill>
          <a:blip r:embed="rId4">
            <a:alphaModFix/>
          </a:blip>
          <a:stretch>
            <a:fillRect/>
          </a:stretch>
        </p:blipFill>
        <p:spPr>
          <a:xfrm>
            <a:off x="9382298" y="4841410"/>
            <a:ext cx="2362200" cy="1361297"/>
          </a:xfrm>
          <a:prstGeom prst="rect">
            <a:avLst/>
          </a:prstGeom>
          <a:noFill/>
          <a:ln>
            <a:noFill/>
          </a:ln>
        </p:spPr>
      </p:pic>
    </p:spTree>
    <p:extLst>
      <p:ext uri="{BB962C8B-B14F-4D97-AF65-F5344CB8AC3E}">
        <p14:creationId xmlns:p14="http://schemas.microsoft.com/office/powerpoint/2010/main" val="3267315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0FA0D00-ABAC-44C6-8505-D2612E762F74}"/>
              </a:ext>
            </a:extLst>
          </p:cNvPr>
          <p:cNvSpPr txBox="1"/>
          <p:nvPr/>
        </p:nvSpPr>
        <p:spPr>
          <a:xfrm>
            <a:off x="914400" y="843077"/>
            <a:ext cx="870204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8BAD"/>
                </a:solidFill>
                <a:latin typeface="Gill Sans SemiBold" panose="020B0502020104020203" pitchFamily="34" charset="-79"/>
                <a:cs typeface="Gill Sans SemiBold" panose="020B0502020104020203" pitchFamily="34" charset="-79"/>
              </a:rPr>
              <a:t>Method</a:t>
            </a:r>
            <a:endParaRPr sz="3600" b="1" dirty="0">
              <a:solidFill>
                <a:srgbClr val="008BAD"/>
              </a:solidFill>
              <a:latin typeface="Gill Sans SemiBold" panose="020B0502020104020203" pitchFamily="34" charset="-79"/>
              <a:cs typeface="Gill Sans SemiBold" panose="020B0502020104020203" pitchFamily="34" charset="-79"/>
            </a:endParaRPr>
          </a:p>
        </p:txBody>
      </p:sp>
      <p:sp>
        <p:nvSpPr>
          <p:cNvPr id="5" name="TextBox 4">
            <a:extLst>
              <a:ext uri="{FF2B5EF4-FFF2-40B4-BE49-F238E27FC236}">
                <a16:creationId xmlns:a16="http://schemas.microsoft.com/office/drawing/2014/main" id="{22972E66-0631-3949-8EFC-8EC6A537D3BF}"/>
              </a:ext>
            </a:extLst>
          </p:cNvPr>
          <p:cNvSpPr txBox="1"/>
          <p:nvPr/>
        </p:nvSpPr>
        <p:spPr>
          <a:xfrm>
            <a:off x="457200" y="6269880"/>
            <a:ext cx="5486400" cy="276999"/>
          </a:xfrm>
          <a:prstGeom prst="rect">
            <a:avLst/>
          </a:prstGeom>
          <a:noFill/>
          <a:ln w="28575">
            <a:noFill/>
          </a:ln>
        </p:spPr>
        <p:txBody>
          <a:bodyPr wrap="square" rtlCol="0" anchor="ctr">
            <a:spAutoFit/>
          </a:bodyPr>
          <a:lstStyle/>
          <a:p>
            <a:pPr algn="l"/>
            <a:r>
              <a:rPr lang="en-US" sz="1200" b="1" cap="all" spc="225" dirty="0">
                <a:latin typeface="Gill Sans SemiBold" panose="020B0502020104020203" pitchFamily="34" charset="-79"/>
                <a:cs typeface="Gill Sans SemiBold" panose="020B0502020104020203" pitchFamily="34" charset="-79"/>
              </a:rPr>
              <a:t>Walden University</a:t>
            </a:r>
            <a:endParaRPr lang="en-US" sz="1200" b="1" spc="225" dirty="0">
              <a:solidFill>
                <a:srgbClr val="008CAD"/>
              </a:solidFill>
              <a:latin typeface="Gill Sans SemiBold" panose="020B0502020104020203" pitchFamily="34" charset="-79"/>
              <a:cs typeface="Gill Sans SemiBold" panose="020B0502020104020203" pitchFamily="34" charset="-79"/>
            </a:endParaRPr>
          </a:p>
        </p:txBody>
      </p:sp>
      <p:pic>
        <p:nvPicPr>
          <p:cNvPr id="2050" name="Picture 2" descr="Market Research: Definition, Methods, &amp; How to Do It [2020]">
            <a:extLst>
              <a:ext uri="{FF2B5EF4-FFF2-40B4-BE49-F238E27FC236}">
                <a16:creationId xmlns:a16="http://schemas.microsoft.com/office/drawing/2014/main" id="{FF71D8B0-C5DC-483E-95A5-D8E2AF9CA4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369" y="4274909"/>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8E21ECA-E16B-41FE-9970-4E0511B84001}"/>
              </a:ext>
            </a:extLst>
          </p:cNvPr>
          <p:cNvSpPr txBox="1"/>
          <p:nvPr/>
        </p:nvSpPr>
        <p:spPr>
          <a:xfrm>
            <a:off x="457199" y="1914525"/>
            <a:ext cx="1103911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202020"/>
                </a:solidFill>
                <a:effectLst/>
                <a:latin typeface="Arial" panose="020B0604020202020204" pitchFamily="34" charset="0"/>
                <a:ea typeface="Calibri" panose="020F0502020204030204" pitchFamily="34" charset="0"/>
                <a:cs typeface="Arial" panose="020B0604020202020204" pitchFamily="34" charset="0"/>
              </a:rPr>
              <a:t>In this study, narrative inquiry was used to describe and understand the experiences and insights of the successes and failures of international high school students through the lens of educators, administrators, and sponsors.</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401985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0FA0D00-ABAC-44C6-8505-D2612E762F74}"/>
              </a:ext>
            </a:extLst>
          </p:cNvPr>
          <p:cNvSpPr txBox="1"/>
          <p:nvPr/>
        </p:nvSpPr>
        <p:spPr>
          <a:xfrm>
            <a:off x="838200" y="430742"/>
            <a:ext cx="870204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8BAD"/>
                </a:solidFill>
                <a:latin typeface="Gill Sans SemiBold" panose="020B0502020104020203" pitchFamily="34" charset="-79"/>
                <a:cs typeface="Gill Sans SemiBold" panose="020B0502020104020203" pitchFamily="34" charset="-79"/>
              </a:rPr>
              <a:t>Population and Data Collection</a:t>
            </a:r>
          </a:p>
        </p:txBody>
      </p:sp>
      <p:sp>
        <p:nvSpPr>
          <p:cNvPr id="5" name="TextBox 4">
            <a:extLst>
              <a:ext uri="{FF2B5EF4-FFF2-40B4-BE49-F238E27FC236}">
                <a16:creationId xmlns:a16="http://schemas.microsoft.com/office/drawing/2014/main" id="{22972E66-0631-3949-8EFC-8EC6A537D3BF}"/>
              </a:ext>
            </a:extLst>
          </p:cNvPr>
          <p:cNvSpPr txBox="1"/>
          <p:nvPr/>
        </p:nvSpPr>
        <p:spPr>
          <a:xfrm>
            <a:off x="457200" y="6269880"/>
            <a:ext cx="5486400" cy="276999"/>
          </a:xfrm>
          <a:prstGeom prst="rect">
            <a:avLst/>
          </a:prstGeom>
          <a:noFill/>
          <a:ln w="28575">
            <a:noFill/>
          </a:ln>
        </p:spPr>
        <p:txBody>
          <a:bodyPr wrap="square" rtlCol="0" anchor="ctr">
            <a:spAutoFit/>
          </a:bodyPr>
          <a:lstStyle/>
          <a:p>
            <a:pPr algn="l"/>
            <a:r>
              <a:rPr lang="en-US" sz="1200" b="1" cap="all" spc="225" dirty="0">
                <a:latin typeface="Gill Sans SemiBold" panose="020B0502020104020203" pitchFamily="34" charset="-79"/>
                <a:cs typeface="Gill Sans SemiBold" panose="020B0502020104020203" pitchFamily="34" charset="-79"/>
              </a:rPr>
              <a:t>Walden University</a:t>
            </a:r>
            <a:endParaRPr lang="en-US" sz="1200" b="1" spc="225" dirty="0">
              <a:solidFill>
                <a:srgbClr val="008CAD"/>
              </a:solidFill>
              <a:latin typeface="Gill Sans SemiBold" panose="020B0502020104020203" pitchFamily="34" charset="-79"/>
              <a:cs typeface="Gill Sans SemiBold" panose="020B0502020104020203" pitchFamily="34" charset="-79"/>
            </a:endParaRPr>
          </a:p>
        </p:txBody>
      </p:sp>
      <p:sp>
        <p:nvSpPr>
          <p:cNvPr id="7" name="TextBox 6">
            <a:extLst>
              <a:ext uri="{FF2B5EF4-FFF2-40B4-BE49-F238E27FC236}">
                <a16:creationId xmlns:a16="http://schemas.microsoft.com/office/drawing/2014/main" id="{813C295E-C537-40A0-AE74-CE00BEBF2987}"/>
              </a:ext>
            </a:extLst>
          </p:cNvPr>
          <p:cNvSpPr txBox="1"/>
          <p:nvPr/>
        </p:nvSpPr>
        <p:spPr>
          <a:xfrm>
            <a:off x="419100" y="1128473"/>
            <a:ext cx="8343900" cy="4993675"/>
          </a:xfrm>
          <a:prstGeom prst="rect">
            <a:avLst/>
          </a:prstGeom>
          <a:noFill/>
        </p:spPr>
        <p:txBody>
          <a:bodyPr wrap="square">
            <a:spAutoFit/>
          </a:bodyPr>
          <a:lstStyle/>
          <a:p>
            <a:pPr marL="61913" lvl="2">
              <a:lnSpc>
                <a:spcPct val="115000"/>
              </a:lnSpc>
              <a:buSzPts val="1400"/>
            </a:pPr>
            <a:r>
              <a:rPr lang="en-US" sz="2400" dirty="0">
                <a:solidFill>
                  <a:srgbClr val="202020"/>
                </a:solidFill>
                <a:latin typeface="Arial" panose="020B0604020202020204" pitchFamily="34" charset="0"/>
                <a:ea typeface="Arial"/>
                <a:cs typeface="Arial" panose="020B0604020202020204" pitchFamily="34" charset="0"/>
                <a:sym typeface="Arial"/>
              </a:rPr>
              <a:t>Middle and High School Educators</a:t>
            </a:r>
          </a:p>
          <a:p>
            <a:pPr marL="61913" lvl="2">
              <a:lnSpc>
                <a:spcPct val="115000"/>
              </a:lnSpc>
              <a:buSzPts val="1400"/>
            </a:pPr>
            <a:endParaRPr lang="en-US" sz="1000" dirty="0">
              <a:solidFill>
                <a:srgbClr val="202020"/>
              </a:solidFill>
              <a:latin typeface="Arial" panose="020B0604020202020204" pitchFamily="34" charset="0"/>
              <a:ea typeface="Arial"/>
              <a:cs typeface="Arial" panose="020B0604020202020204" pitchFamily="34" charset="0"/>
              <a:sym typeface="Arial"/>
            </a:endParaRPr>
          </a:p>
          <a:p>
            <a:pPr marL="61913" lvl="2">
              <a:lnSpc>
                <a:spcPct val="115000"/>
              </a:lnSpc>
              <a:buSzPts val="1400"/>
            </a:pPr>
            <a:r>
              <a:rPr lang="en-US" sz="2400" dirty="0">
                <a:solidFill>
                  <a:srgbClr val="202020"/>
                </a:solidFill>
                <a:latin typeface="Arial" panose="020B0604020202020204" pitchFamily="34" charset="0"/>
                <a:ea typeface="Arial"/>
                <a:cs typeface="Arial" panose="020B0604020202020204" pitchFamily="34" charset="0"/>
                <a:sym typeface="Arial"/>
              </a:rPr>
              <a:t>Administrators</a:t>
            </a:r>
          </a:p>
          <a:p>
            <a:pPr marL="519113" lvl="3">
              <a:lnSpc>
                <a:spcPct val="115000"/>
              </a:lnSpc>
              <a:buSzPts val="1400"/>
            </a:pPr>
            <a:r>
              <a:rPr lang="en-US" sz="2400" dirty="0">
                <a:solidFill>
                  <a:srgbClr val="202020"/>
                </a:solidFill>
                <a:latin typeface="Arial" panose="020B0604020202020204" pitchFamily="34" charset="0"/>
                <a:ea typeface="Arial"/>
                <a:cs typeface="Arial" panose="020B0604020202020204" pitchFamily="34" charset="0"/>
                <a:sym typeface="Arial"/>
              </a:rPr>
              <a:t>Dean of Students</a:t>
            </a:r>
          </a:p>
          <a:p>
            <a:pPr marL="519113" lvl="3">
              <a:lnSpc>
                <a:spcPct val="115000"/>
              </a:lnSpc>
              <a:buSzPts val="1400"/>
            </a:pPr>
            <a:r>
              <a:rPr lang="en-US" sz="2400" dirty="0">
                <a:solidFill>
                  <a:srgbClr val="202020"/>
                </a:solidFill>
                <a:latin typeface="Arial" panose="020B0604020202020204" pitchFamily="34" charset="0"/>
                <a:ea typeface="Arial"/>
                <a:cs typeface="Arial" panose="020B0604020202020204" pitchFamily="34" charset="0"/>
                <a:sym typeface="Arial"/>
              </a:rPr>
              <a:t>College Counselor, Academic Counselor</a:t>
            </a:r>
          </a:p>
          <a:p>
            <a:pPr marL="519113" lvl="3">
              <a:lnSpc>
                <a:spcPct val="115000"/>
              </a:lnSpc>
              <a:buSzPts val="1400"/>
            </a:pPr>
            <a:r>
              <a:rPr lang="en-US" sz="2400" dirty="0">
                <a:solidFill>
                  <a:srgbClr val="202020"/>
                </a:solidFill>
                <a:latin typeface="Arial" panose="020B0604020202020204" pitchFamily="34" charset="0"/>
                <a:ea typeface="Arial"/>
                <a:cs typeface="Arial" panose="020B0604020202020204" pitchFamily="34" charset="0"/>
                <a:sym typeface="Arial"/>
              </a:rPr>
              <a:t>Principal</a:t>
            </a:r>
          </a:p>
          <a:p>
            <a:pPr marL="519113" lvl="3">
              <a:lnSpc>
                <a:spcPct val="115000"/>
              </a:lnSpc>
              <a:buSzPts val="1400"/>
            </a:pPr>
            <a:r>
              <a:rPr lang="en-US" sz="2400" dirty="0">
                <a:solidFill>
                  <a:srgbClr val="202020"/>
                </a:solidFill>
                <a:latin typeface="Arial" panose="020B0604020202020204" pitchFamily="34" charset="0"/>
                <a:ea typeface="Arial"/>
                <a:cs typeface="Arial" panose="020B0604020202020204" pitchFamily="34" charset="0"/>
                <a:sym typeface="Arial"/>
              </a:rPr>
              <a:t>International Director</a:t>
            </a:r>
          </a:p>
          <a:p>
            <a:pPr marL="61913" lvl="2">
              <a:lnSpc>
                <a:spcPct val="115000"/>
              </a:lnSpc>
              <a:buSzPts val="1400"/>
            </a:pPr>
            <a:endParaRPr lang="en-US" sz="1000" dirty="0">
              <a:solidFill>
                <a:srgbClr val="202020"/>
              </a:solidFill>
              <a:latin typeface="Arial" panose="020B0604020202020204" pitchFamily="34" charset="0"/>
              <a:ea typeface="Arial"/>
              <a:cs typeface="Arial" panose="020B0604020202020204" pitchFamily="34" charset="0"/>
              <a:sym typeface="Arial"/>
            </a:endParaRPr>
          </a:p>
          <a:p>
            <a:pPr marL="61913" lvl="2">
              <a:lnSpc>
                <a:spcPct val="115000"/>
              </a:lnSpc>
              <a:buSzPts val="1400"/>
            </a:pPr>
            <a:r>
              <a:rPr lang="en-US" sz="2400" dirty="0">
                <a:solidFill>
                  <a:srgbClr val="202020"/>
                </a:solidFill>
                <a:latin typeface="Arial" panose="020B0604020202020204" pitchFamily="34" charset="0"/>
                <a:ea typeface="Arial"/>
                <a:cs typeface="Arial" panose="020B0604020202020204" pitchFamily="34" charset="0"/>
                <a:sym typeface="Arial"/>
              </a:rPr>
              <a:t>Sponsors</a:t>
            </a:r>
          </a:p>
          <a:p>
            <a:pPr marL="61913" lvl="2">
              <a:lnSpc>
                <a:spcPct val="115000"/>
              </a:lnSpc>
              <a:buSzPts val="1400"/>
            </a:pPr>
            <a:endParaRPr lang="en-US" sz="1000" dirty="0">
              <a:solidFill>
                <a:srgbClr val="202020"/>
              </a:solidFill>
              <a:latin typeface="Arial" panose="020B0604020202020204" pitchFamily="34" charset="0"/>
              <a:ea typeface="Arial"/>
              <a:cs typeface="Arial" panose="020B0604020202020204" pitchFamily="34" charset="0"/>
              <a:sym typeface="Arial"/>
            </a:endParaRPr>
          </a:p>
          <a:p>
            <a:pPr marL="61913" lvl="2">
              <a:lnSpc>
                <a:spcPct val="115000"/>
              </a:lnSpc>
              <a:buSzPts val="1400"/>
            </a:pPr>
            <a:r>
              <a:rPr lang="en-US" sz="2400" dirty="0">
                <a:solidFill>
                  <a:srgbClr val="202020"/>
                </a:solidFill>
                <a:latin typeface="Arial" panose="020B0604020202020204" pitchFamily="34" charset="0"/>
                <a:ea typeface="Arial"/>
                <a:cs typeface="Arial" panose="020B0604020202020204" pitchFamily="34" charset="0"/>
                <a:sym typeface="Arial"/>
              </a:rPr>
              <a:t>Interviews were conducted with individuals who support international students</a:t>
            </a:r>
          </a:p>
          <a:p>
            <a:pPr marL="61913" lvl="2">
              <a:lnSpc>
                <a:spcPct val="115000"/>
              </a:lnSpc>
              <a:buSzPts val="1400"/>
            </a:pPr>
            <a:endParaRPr lang="en-US" sz="900" dirty="0">
              <a:solidFill>
                <a:srgbClr val="202020"/>
              </a:solidFill>
              <a:latin typeface="Arial" panose="020B0604020202020204" pitchFamily="34" charset="0"/>
              <a:ea typeface="Arial"/>
              <a:cs typeface="Arial" panose="020B0604020202020204" pitchFamily="34" charset="0"/>
              <a:sym typeface="Arial"/>
            </a:endParaRPr>
          </a:p>
          <a:p>
            <a:pPr marL="61913" lvl="2">
              <a:lnSpc>
                <a:spcPct val="115000"/>
              </a:lnSpc>
              <a:buSzPts val="1400"/>
            </a:pPr>
            <a:r>
              <a:rPr lang="en-US" sz="2400" dirty="0">
                <a:solidFill>
                  <a:srgbClr val="202020"/>
                </a:solidFill>
                <a:latin typeface="Arial" panose="020B0604020202020204" pitchFamily="34" charset="0"/>
                <a:ea typeface="Arial"/>
                <a:cs typeface="Arial" panose="020B0604020202020204" pitchFamily="34" charset="0"/>
                <a:sym typeface="Arial"/>
              </a:rPr>
              <a:t>Student Records: Assessment Testing, Grades</a:t>
            </a:r>
          </a:p>
        </p:txBody>
      </p:sp>
      <p:pic>
        <p:nvPicPr>
          <p:cNvPr id="3074" name="Picture 2" descr="Data Collection Tactics for Web Administrators | Karmel Soft">
            <a:extLst>
              <a:ext uri="{FF2B5EF4-FFF2-40B4-BE49-F238E27FC236}">
                <a16:creationId xmlns:a16="http://schemas.microsoft.com/office/drawing/2014/main" id="{3E2D5160-C580-48AB-91B4-D32B6A5CD3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0" y="2442719"/>
            <a:ext cx="257175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037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0FA0D00-ABAC-44C6-8505-D2612E762F74}"/>
              </a:ext>
            </a:extLst>
          </p:cNvPr>
          <p:cNvSpPr txBox="1"/>
          <p:nvPr/>
        </p:nvSpPr>
        <p:spPr>
          <a:xfrm>
            <a:off x="822960" y="822960"/>
            <a:ext cx="870204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008BAD"/>
                </a:solidFill>
                <a:latin typeface="Gill Sans SemiBold" panose="020B0502020104020203" pitchFamily="34" charset="-79"/>
                <a:cs typeface="Gill Sans SemiBold" panose="020B0502020104020203" pitchFamily="34" charset="-79"/>
              </a:rPr>
              <a:t>Data Evaluation</a:t>
            </a:r>
            <a:endParaRPr sz="3600" b="1" dirty="0">
              <a:solidFill>
                <a:srgbClr val="008BAD"/>
              </a:solidFill>
              <a:latin typeface="Gill Sans SemiBold" panose="020B0502020104020203" pitchFamily="34" charset="-79"/>
              <a:cs typeface="Gill Sans SemiBold" panose="020B0502020104020203" pitchFamily="34" charset="-79"/>
            </a:endParaRPr>
          </a:p>
        </p:txBody>
      </p:sp>
      <p:sp>
        <p:nvSpPr>
          <p:cNvPr id="5" name="TextBox 4">
            <a:extLst>
              <a:ext uri="{FF2B5EF4-FFF2-40B4-BE49-F238E27FC236}">
                <a16:creationId xmlns:a16="http://schemas.microsoft.com/office/drawing/2014/main" id="{22972E66-0631-3949-8EFC-8EC6A537D3BF}"/>
              </a:ext>
            </a:extLst>
          </p:cNvPr>
          <p:cNvSpPr txBox="1"/>
          <p:nvPr/>
        </p:nvSpPr>
        <p:spPr>
          <a:xfrm>
            <a:off x="457200" y="6269880"/>
            <a:ext cx="5486400" cy="276999"/>
          </a:xfrm>
          <a:prstGeom prst="rect">
            <a:avLst/>
          </a:prstGeom>
          <a:noFill/>
          <a:ln w="28575">
            <a:noFill/>
          </a:ln>
        </p:spPr>
        <p:txBody>
          <a:bodyPr wrap="square" rtlCol="0" anchor="ctr">
            <a:spAutoFit/>
          </a:bodyPr>
          <a:lstStyle/>
          <a:p>
            <a:pPr algn="l"/>
            <a:r>
              <a:rPr lang="en-US" sz="1200" b="1" cap="all" spc="225" dirty="0">
                <a:latin typeface="Gill Sans SemiBold" panose="020B0502020104020203" pitchFamily="34" charset="-79"/>
                <a:cs typeface="Gill Sans SemiBold" panose="020B0502020104020203" pitchFamily="34" charset="-79"/>
              </a:rPr>
              <a:t>Walden University</a:t>
            </a:r>
            <a:endParaRPr lang="en-US" sz="1200" b="1" spc="225" dirty="0">
              <a:solidFill>
                <a:srgbClr val="008CAD"/>
              </a:solidFill>
              <a:latin typeface="Gill Sans SemiBold" panose="020B0502020104020203" pitchFamily="34" charset="-79"/>
              <a:cs typeface="Gill Sans SemiBold" panose="020B0502020104020203" pitchFamily="34" charset="-79"/>
            </a:endParaRPr>
          </a:p>
        </p:txBody>
      </p:sp>
      <p:pic>
        <p:nvPicPr>
          <p:cNvPr id="4098" name="Picture 2" descr="Data Collection: The Good, the Bad, and the Value - @Assist Blog">
            <a:extLst>
              <a:ext uri="{FF2B5EF4-FFF2-40B4-BE49-F238E27FC236}">
                <a16:creationId xmlns:a16="http://schemas.microsoft.com/office/drawing/2014/main" id="{FC346F29-5D3F-4154-B083-B315A40F77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0" y="494432"/>
            <a:ext cx="2552700" cy="1790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A33DB33-A725-45DB-8DA2-D5E7E371701E}"/>
              </a:ext>
            </a:extLst>
          </p:cNvPr>
          <p:cNvSpPr txBox="1"/>
          <p:nvPr/>
        </p:nvSpPr>
        <p:spPr>
          <a:xfrm>
            <a:off x="647700" y="1718310"/>
            <a:ext cx="7751618"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Review of Grades and PSAT Scores</a:t>
            </a:r>
          </a:p>
          <a:p>
            <a:r>
              <a:rPr lang="en-US" sz="2400" dirty="0">
                <a:latin typeface="Arial" panose="020B0604020202020204" pitchFamily="34" charset="0"/>
                <a:cs typeface="Arial" panose="020B0604020202020204" pitchFamily="34" charset="0"/>
              </a:rPr>
              <a:t>Discipline Records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Themes:</a:t>
            </a:r>
          </a:p>
          <a:p>
            <a:r>
              <a:rPr lang="en-US" sz="2400" dirty="0">
                <a:latin typeface="Arial" panose="020B0604020202020204" pitchFamily="34" charset="0"/>
                <a:cs typeface="Arial" panose="020B0604020202020204" pitchFamily="34" charset="0"/>
              </a:rPr>
              <a:t>	Level of English</a:t>
            </a:r>
          </a:p>
          <a:p>
            <a:r>
              <a:rPr lang="en-US" sz="2400" dirty="0">
                <a:latin typeface="Arial" panose="020B0604020202020204" pitchFamily="34" charset="0"/>
                <a:cs typeface="Arial" panose="020B0604020202020204" pitchFamily="34" charset="0"/>
              </a:rPr>
              <a:t>	Support Inside and Outside of School</a:t>
            </a:r>
          </a:p>
          <a:p>
            <a:r>
              <a:rPr lang="en-US" sz="2400" dirty="0">
                <a:latin typeface="Arial" panose="020B0604020202020204" pitchFamily="34" charset="0"/>
                <a:cs typeface="Arial" panose="020B0604020202020204" pitchFamily="34" charset="0"/>
              </a:rPr>
              <a:t>	Role of Sponsor</a:t>
            </a:r>
          </a:p>
          <a:p>
            <a:r>
              <a:rPr lang="en-US" sz="2400" dirty="0">
                <a:latin typeface="Arial" panose="020B0604020202020204" pitchFamily="34" charset="0"/>
                <a:cs typeface="Arial" panose="020B0604020202020204" pitchFamily="34" charset="0"/>
              </a:rPr>
              <a:t>	Motivation for Student Attending US School</a:t>
            </a:r>
          </a:p>
        </p:txBody>
      </p:sp>
    </p:spTree>
    <p:extLst>
      <p:ext uri="{BB962C8B-B14F-4D97-AF65-F5344CB8AC3E}">
        <p14:creationId xmlns:p14="http://schemas.microsoft.com/office/powerpoint/2010/main" val="2023908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alden_ResearchConference_PPT_Template_02" id="{67F95FF3-5662-BC43-8A10-3903A3536EBE}" vid="{8A2D5F87-F841-9F49-8F4B-AF2A2B29DB8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alden_ResearchConference_PPT_Poster_Template" id="{FF83B40A-7EDF-3848-85C3-B1C48854CE50}" vid="{5D2708EB-25E3-6F40-A956-10EA6AED24E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1954</Words>
  <Application>Microsoft Office PowerPoint</Application>
  <PresentationFormat>Widescreen</PresentationFormat>
  <Paragraphs>162</Paragraphs>
  <Slides>18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Georgia</vt:lpstr>
      <vt:lpstr>Gill Sans</vt:lpstr>
      <vt:lpstr>Gill Sans MT</vt:lpstr>
      <vt:lpstr>Gill Sans SemiBold</vt:lpstr>
      <vt:lpstr>GillSans-SemiBold</vt:lpstr>
      <vt:lpstr>Times New Roman</vt:lpstr>
      <vt:lpstr>Office Theme</vt:lpstr>
      <vt:lpstr>1_Office Theme</vt:lpstr>
      <vt:lpstr>International Student Acclimation to a U.S. Private High School:  Successes and Failures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Student Acclimation to a U.S. Private High School:  Successes and Failures   </dc:title>
  <dc:creator>Reviewer</dc:creator>
  <cp:lastModifiedBy>Reviewer</cp:lastModifiedBy>
  <cp:revision>23</cp:revision>
  <dcterms:created xsi:type="dcterms:W3CDTF">2020-12-31T19:07:23Z</dcterms:created>
  <dcterms:modified xsi:type="dcterms:W3CDTF">2021-01-01T04:11:51Z</dcterms:modified>
</cp:coreProperties>
</file>