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63" r:id="rId3"/>
    <p:sldId id="257" r:id="rId4"/>
    <p:sldId id="258" r:id="rId5"/>
    <p:sldId id="260" r:id="rId6"/>
    <p:sldId id="264" r:id="rId7"/>
    <p:sldId id="265" r:id="rId8"/>
    <p:sldId id="261" r:id="rId9"/>
    <p:sldId id="271" r:id="rId10"/>
    <p:sldId id="269" r:id="rId11"/>
    <p:sldId id="259" r:id="rId12"/>
    <p:sldId id="268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04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931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630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349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873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1/12/2021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408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1/12/2021</a:t>
            </a:fld>
            <a:endParaRPr lang="en-US" spc="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954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1/12/2021</a:t>
            </a:fld>
            <a:endParaRPr lang="en-US" spc="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66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1/12/2021</a:t>
            </a:fld>
            <a:endParaRPr lang="en-US" spc="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193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1/12/2021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47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1/12/2021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5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1/12/2021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98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526E0-AEFA-4A8A-A62C-BF447A349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1028699"/>
            <a:ext cx="9418320" cy="386208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000" dirty="0"/>
              <a:t>Fostering Equity through Educational, Financial, and Geographic Access: A Rural Community College Typology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2EEDF-C206-49A0-A77E-ED7C12A4D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5237670"/>
            <a:ext cx="9418320" cy="118326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Mia Ocean, Erin Spencer, Matt Saboe, Simon Condliffe, </a:t>
            </a:r>
          </a:p>
          <a:p>
            <a:pPr algn="ctr"/>
            <a:r>
              <a:rPr lang="en-US" dirty="0"/>
              <a:t>and Keith Hazen</a:t>
            </a:r>
          </a:p>
        </p:txBody>
      </p:sp>
    </p:spTree>
    <p:extLst>
      <p:ext uri="{BB962C8B-B14F-4D97-AF65-F5344CB8AC3E}">
        <p14:creationId xmlns:p14="http://schemas.microsoft.com/office/powerpoint/2010/main" val="57790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2C76-6DD7-45AA-B8E4-BDA4F1AD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community colleges foster equity via access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08EA8-7B43-4448-A591-BF7EC97B0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Educational</a:t>
            </a:r>
          </a:p>
          <a:p>
            <a:pPr lvl="1"/>
            <a:r>
              <a:rPr lang="en-US" dirty="0"/>
              <a:t>“…take them [students] from where they are to where they want to be” </a:t>
            </a:r>
          </a:p>
          <a:p>
            <a:r>
              <a:rPr lang="en-US" dirty="0"/>
              <a:t>Financial</a:t>
            </a:r>
          </a:p>
          <a:p>
            <a:pPr lvl="1"/>
            <a:r>
              <a:rPr lang="en-US" dirty="0"/>
              <a:t>“…we’ll be in tomorrow”</a:t>
            </a:r>
          </a:p>
          <a:p>
            <a:r>
              <a:rPr lang="en-US" dirty="0"/>
              <a:t>Geographic </a:t>
            </a:r>
          </a:p>
          <a:p>
            <a:pPr lvl="1"/>
            <a:r>
              <a:rPr lang="en-US" dirty="0"/>
              <a:t>“If we were not here, people would not get educated”</a:t>
            </a:r>
          </a:p>
          <a:p>
            <a:pPr lvl="1"/>
            <a:r>
              <a:rPr lang="en-US" dirty="0"/>
              <a:t>“We service the taxpayers and families where others do not”</a:t>
            </a:r>
          </a:p>
          <a:p>
            <a:r>
              <a:rPr lang="en-US" dirty="0"/>
              <a:t>Investment in the local community</a:t>
            </a:r>
          </a:p>
          <a:p>
            <a:pPr lvl="1"/>
            <a:r>
              <a:rPr lang="en-US" dirty="0"/>
              <a:t>“…always thinking how can we serve the community we’re in...”</a:t>
            </a:r>
          </a:p>
          <a:p>
            <a:pPr lvl="1"/>
            <a:r>
              <a:rPr lang="en-US" dirty="0"/>
              <a:t>“I played in every [sporting] event in every county for two years…I was exhausted...”  </a:t>
            </a:r>
          </a:p>
        </p:txBody>
      </p:sp>
    </p:spTree>
    <p:extLst>
      <p:ext uri="{BB962C8B-B14F-4D97-AF65-F5344CB8AC3E}">
        <p14:creationId xmlns:p14="http://schemas.microsoft.com/office/powerpoint/2010/main" val="3865472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5BC0D-E6F1-4F8A-8CB7-CE8CF9A29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&amp; </a:t>
            </a:r>
            <a:br>
              <a:rPr lang="en-US" dirty="0"/>
            </a:br>
            <a:r>
              <a:rPr lang="en-US" dirty="0"/>
              <a:t>Concluding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0F4C3-AAE3-4C2C-A1B1-288ED1A48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 planning </a:t>
            </a:r>
          </a:p>
          <a:p>
            <a:r>
              <a:rPr lang="en-US" dirty="0"/>
              <a:t>Equity through educational, financial, and geographic access </a:t>
            </a:r>
          </a:p>
          <a:p>
            <a:r>
              <a:rPr lang="en-US" dirty="0"/>
              <a:t>Invested in rural communities</a:t>
            </a:r>
          </a:p>
          <a:p>
            <a:r>
              <a:rPr lang="en-US" dirty="0"/>
              <a:t>Reassess funding formulas and </a:t>
            </a:r>
            <a:r>
              <a:rPr lang="en-US"/>
              <a:t>strategic planning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52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55D9-C5FC-438F-B49D-A0454E478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79357"/>
            <a:ext cx="9692640" cy="556314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F7B27-BD4F-4F8C-8E33-EBC0407EC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344" y="1275922"/>
            <a:ext cx="11036596" cy="565994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Fernald, D. H., &amp; Duclos, C. W. (2005). Enhance your team-based qualitative research. Annals of Family Medicine, 3(4), 360–364. doi:10.1370/afm.290</a:t>
            </a:r>
          </a:p>
          <a:p>
            <a:r>
              <a:rPr lang="en-US" dirty="0"/>
              <a:t>Katsinas, S. G. (1994). A review of the literature related to economic development and community colleges. Community College Review, 21, (4) 67-80.</a:t>
            </a:r>
          </a:p>
          <a:p>
            <a:r>
              <a:rPr lang="en-US" dirty="0"/>
              <a:t>Koh, J. P., Katsinas, S. G., Bray, N. J., &amp; Hardy, D. E. (2019). The “double-whammy”: How cuts in state appropriations and federal Pell grants harm rural community college students and the institutions that serve them. New Directions for Community Colleges 187, 9-17. </a:t>
            </a:r>
            <a:r>
              <a:rPr lang="en-US" dirty="0" err="1"/>
              <a:t>doi</a:t>
            </a:r>
            <a:r>
              <a:rPr lang="en-US" dirty="0"/>
              <a:t>: 10.1002/cc.20365</a:t>
            </a:r>
          </a:p>
          <a:p>
            <a:r>
              <a:rPr lang="en-US" dirty="0"/>
              <a:t>Lichtman, M. (2010). Qualitative research in education: A user’s guide (2nd ed.). Thousand Oaks, CA: SAGE.</a:t>
            </a:r>
          </a:p>
          <a:p>
            <a:r>
              <a:rPr lang="en-US" dirty="0"/>
              <a:t>Miles, M., Huberman, A. M., &amp; </a:t>
            </a:r>
            <a:r>
              <a:rPr lang="en-US" dirty="0" err="1"/>
              <a:t>Saldaña</a:t>
            </a:r>
            <a:r>
              <a:rPr lang="en-US" dirty="0"/>
              <a:t>, J. (2020). Qualitative data analysis (4th ed.). Thousand Oaks, CA: SAGE. </a:t>
            </a:r>
          </a:p>
          <a:p>
            <a:r>
              <a:rPr lang="en-US" dirty="0"/>
              <a:t>Miller, M. &amp; Tuttle, C. (2007). Building communities: How rural community colleges develop their communities and the people who live in them. Community College Journal of Research and Practice, 31(2), 117-127. </a:t>
            </a:r>
          </a:p>
          <a:p>
            <a:r>
              <a:rPr lang="en-US" dirty="0"/>
              <a:t>Ocean, M., McLaughlin, J. A., &amp; Hodes, J. (2020). “We take EVERYONE”: Perceptions of external assessment and accountability at the community college. Community College Journal of Research and Practice. https://doi.org/10.1080/10668926.2020.1841041</a:t>
            </a:r>
          </a:p>
          <a:p>
            <a:r>
              <a:rPr lang="en-US" dirty="0"/>
              <a:t>Orphan, C. M. (2019). An anchor for the region: Examining a regional comprehensive university’s efforts to serve its rural, Appalachian community. Journal of Research in Rural Education, 35(9), 1-19. https://jrre.psu.edu/sites/default/files/2019-12/35-9.pdf</a:t>
            </a:r>
          </a:p>
          <a:p>
            <a:r>
              <a:rPr lang="en-US" dirty="0"/>
              <a:t>Rossi, F. &amp; </a:t>
            </a:r>
            <a:r>
              <a:rPr lang="en-US" dirty="0" err="1"/>
              <a:t>Goglio</a:t>
            </a:r>
            <a:r>
              <a:rPr lang="en-US" dirty="0"/>
              <a:t>, V. (2020). Satellite university campuses and economic development in peripheral regions. Studies in Higher Education, 45(1), 34-54. doi:10.1080/03075079.2018.1506917</a:t>
            </a:r>
          </a:p>
          <a:p>
            <a:r>
              <a:rPr lang="en-US" dirty="0"/>
              <a:t>Ruef, M., &amp; Nag, M. (2011). Classifying organizational forms in the field of higher education. Paper presented at the Mapping Broad-Access Higher Education Conference, Stanford University, Stanford, CO. https://cepa.stanford.edu/ecology/conference-papers</a:t>
            </a:r>
          </a:p>
          <a:p>
            <a:r>
              <a:rPr lang="en-US" dirty="0"/>
              <a:t>Rural Community College Alliance (2019). Creating opportunities in place. Retrieved from: https://ruralccalliance.org/ </a:t>
            </a:r>
          </a:p>
          <a:p>
            <a:r>
              <a:rPr lang="en-US" dirty="0" err="1"/>
              <a:t>Saldaña</a:t>
            </a:r>
            <a:r>
              <a:rPr lang="en-US" dirty="0"/>
              <a:t>, J. (2013). The coding manual for qualitative researchers (2nd ed.). Thousand Oaks, CA: SAGE.</a:t>
            </a:r>
          </a:p>
          <a:p>
            <a:r>
              <a:rPr lang="en-US" dirty="0"/>
              <a:t>Spradley, J. P. (1979). The ethnographic interview. Fort Worth, TX: Harcourt Brace Jovanovich.</a:t>
            </a:r>
          </a:p>
          <a:p>
            <a:r>
              <a:rPr lang="en-US" dirty="0"/>
              <a:t>Thornton, A. M. &amp; Friedel, J. N. (2016). Performance-based funding: State policy influences on small rural community colleges. Community College Journal of Research and Practice, 40(3), 188-203. </a:t>
            </a:r>
            <a:r>
              <a:rPr lang="en-US" dirty="0" err="1"/>
              <a:t>doi</a:t>
            </a:r>
            <a:r>
              <a:rPr lang="en-US" dirty="0"/>
              <a:t>: 10.1080/10668926.2015.1112321</a:t>
            </a:r>
          </a:p>
          <a:p>
            <a:r>
              <a:rPr lang="en-US" dirty="0"/>
              <a:t>Yin, R. K. (2003). Case study research: Design and methods (2nd ed.). Thousand Oaks, CA: SAGE.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324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8102-CA87-4F6B-92A2-B0C4EF6AD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758951"/>
            <a:ext cx="9418320" cy="306876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Thank you</a:t>
            </a:r>
            <a:br>
              <a:rPr lang="en-US" dirty="0"/>
            </a:br>
            <a:r>
              <a:rPr lang="en-US" dirty="0"/>
              <a:t>Comments</a:t>
            </a:r>
            <a:br>
              <a:rPr lang="en-US" dirty="0"/>
            </a:br>
            <a:r>
              <a:rPr lang="en-US" dirty="0"/>
              <a:t>Q&amp;A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6462C-FEA9-4612-AE92-7796B2AC62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Let’s connect and collaborate </a:t>
            </a:r>
          </a:p>
          <a:p>
            <a:pPr algn="ctr"/>
            <a:r>
              <a:rPr lang="en-US" dirty="0"/>
              <a:t>Email: mocean@wcupa.edu</a:t>
            </a:r>
          </a:p>
          <a:p>
            <a:pPr algn="ctr"/>
            <a:r>
              <a:rPr lang="en-US" dirty="0"/>
              <a:t>https://www.linkedin.com/in/mia-ocean/ </a:t>
            </a:r>
          </a:p>
        </p:txBody>
      </p:sp>
    </p:spTree>
    <p:extLst>
      <p:ext uri="{BB962C8B-B14F-4D97-AF65-F5344CB8AC3E}">
        <p14:creationId xmlns:p14="http://schemas.microsoft.com/office/powerpoint/2010/main" val="5205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85F87-5C7A-4606-B0E2-9B603FA59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AF4F0-5109-49AC-926C-F9D171A54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Mia Ocean &amp; Erin Spencer – qualitative social workers</a:t>
            </a:r>
          </a:p>
          <a:p>
            <a:r>
              <a:rPr lang="en-US" dirty="0"/>
              <a:t>Matt Saboe, Simon Condliffe, &amp; Keith Hazelton – quantitative economists </a:t>
            </a:r>
          </a:p>
          <a:p>
            <a:r>
              <a:rPr lang="en-US" dirty="0"/>
              <a:t>All based in PA</a:t>
            </a:r>
          </a:p>
          <a:p>
            <a:r>
              <a:rPr lang="en-US" dirty="0"/>
              <a:t>Mixed methods and interdisciplinary approaches enhanced the research </a:t>
            </a:r>
          </a:p>
        </p:txBody>
      </p:sp>
    </p:spTree>
    <p:extLst>
      <p:ext uri="{BB962C8B-B14F-4D97-AF65-F5344CB8AC3E}">
        <p14:creationId xmlns:p14="http://schemas.microsoft.com/office/powerpoint/2010/main" val="557158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hade val="98000"/>
                <a:satMod val="130000"/>
                <a:lumMod val="102000"/>
              </a:schemeClr>
            </a:gs>
            <a:gs pos="100000">
              <a:schemeClr val="bg1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0C358-482E-4096-AF54-3EE35DCD4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&amp; </a:t>
            </a:r>
            <a:br>
              <a:rPr lang="en-US" dirty="0"/>
            </a:br>
            <a:r>
              <a:rPr lang="en-US" dirty="0"/>
              <a:t>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0DC1A-5EE6-414D-99F5-8E53A8C8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Rural community and tribal colleges (Rural Community College Alliance, 2019) </a:t>
            </a:r>
          </a:p>
          <a:p>
            <a:pPr lvl="1"/>
            <a:r>
              <a:rPr lang="en-US" dirty="0"/>
              <a:t>600 colleges </a:t>
            </a:r>
          </a:p>
          <a:p>
            <a:pPr lvl="1"/>
            <a:r>
              <a:rPr lang="en-US" dirty="0"/>
              <a:t>3.4 million students </a:t>
            </a:r>
          </a:p>
          <a:p>
            <a:pPr lvl="1"/>
            <a:r>
              <a:rPr lang="en-US" dirty="0"/>
              <a:t>over 800 locations</a:t>
            </a:r>
          </a:p>
          <a:p>
            <a:r>
              <a:rPr lang="en-US" dirty="0"/>
              <a:t>Rural community colleges</a:t>
            </a:r>
          </a:p>
          <a:p>
            <a:pPr lvl="1"/>
            <a:r>
              <a:rPr lang="en-US" dirty="0"/>
              <a:t>Serve as employer, educator, and community builder (Katsinas, 1994; Miller &amp; Tuttle, 2007) </a:t>
            </a:r>
          </a:p>
          <a:p>
            <a:pPr lvl="1"/>
            <a:r>
              <a:rPr lang="en-US" dirty="0"/>
              <a:t>Satellite locations can assist in reaching otherwise isolated populations (Rossi &amp; </a:t>
            </a:r>
            <a:r>
              <a:rPr lang="en-US" dirty="0" err="1"/>
              <a:t>Goglio</a:t>
            </a:r>
            <a:r>
              <a:rPr lang="en-US" dirty="0"/>
              <a:t>, 2020; Thornton &amp; Friedel, 2016)</a:t>
            </a:r>
          </a:p>
          <a:p>
            <a:pPr lvl="1"/>
            <a:r>
              <a:rPr lang="en-US" dirty="0"/>
              <a:t>Dependent on state and federal funding (Koh, Katsinas, Bray, &amp; Hardy, 2019)</a:t>
            </a:r>
          </a:p>
          <a:p>
            <a:pPr lvl="1"/>
            <a:r>
              <a:rPr lang="en-US" dirty="0"/>
              <a:t>Performance-based funding </a:t>
            </a:r>
          </a:p>
          <a:p>
            <a:pPr lvl="1"/>
            <a:r>
              <a:rPr lang="en-US" dirty="0"/>
              <a:t>Under researched (Ocean et al., 2020; Orphan &amp; McClure, 2019)</a:t>
            </a:r>
          </a:p>
        </p:txBody>
      </p:sp>
    </p:spTree>
    <p:extLst>
      <p:ext uri="{BB962C8B-B14F-4D97-AF65-F5344CB8AC3E}">
        <p14:creationId xmlns:p14="http://schemas.microsoft.com/office/powerpoint/2010/main" val="757309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E17D-9EC8-4D57-872D-AAF52FB85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4D9C2-5CB6-4513-8FFB-8A37F52C2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different types of rural community college locations?</a:t>
            </a:r>
          </a:p>
          <a:p>
            <a:r>
              <a:rPr lang="en-US" dirty="0"/>
              <a:t>What role(s) do rural community college locations serve?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8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31CE-1C42-4FC7-963E-A2021AF34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2F690-FE31-483D-8D09-EBFBE66707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5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3272-8A1A-47B5-948A-711D70E42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063C5-E13E-45E8-9E73-28F40B975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case study on Pennsylvania’s 28 rural community college locations (Yin, 2003)</a:t>
            </a:r>
          </a:p>
          <a:p>
            <a:r>
              <a:rPr lang="en-US" dirty="0"/>
              <a:t>Examined </a:t>
            </a:r>
          </a:p>
          <a:p>
            <a:pPr lvl="1"/>
            <a:r>
              <a:rPr lang="en-US" dirty="0"/>
              <a:t>Publicly available data (n=28) </a:t>
            </a:r>
          </a:p>
          <a:p>
            <a:pPr lvl="1"/>
            <a:r>
              <a:rPr lang="en-US" dirty="0"/>
              <a:t>Shared internal, institutional data (n=6)</a:t>
            </a:r>
          </a:p>
          <a:p>
            <a:r>
              <a:rPr lang="en-US" dirty="0"/>
              <a:t>Conducted telephone interviews (n=21), site visits (n=7), and in-person interviews (n=27)	</a:t>
            </a:r>
          </a:p>
          <a:p>
            <a:pPr lvl="1"/>
            <a:r>
              <a:rPr lang="en-US" dirty="0"/>
              <a:t>Notes were taken </a:t>
            </a:r>
          </a:p>
        </p:txBody>
      </p:sp>
    </p:spTree>
    <p:extLst>
      <p:ext uri="{BB962C8B-B14F-4D97-AF65-F5344CB8AC3E}">
        <p14:creationId xmlns:p14="http://schemas.microsoft.com/office/powerpoint/2010/main" val="367050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AF4F-5690-48F0-9573-0EAE9D086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EFF07-46D1-4562-BE64-350AC9938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Team analysis </a:t>
            </a:r>
          </a:p>
          <a:p>
            <a:pPr lvl="1"/>
            <a:r>
              <a:rPr lang="en-US" dirty="0"/>
              <a:t>Logistics and perceptions of sites</a:t>
            </a:r>
          </a:p>
          <a:p>
            <a:pPr lvl="1"/>
            <a:r>
              <a:rPr lang="en-US" dirty="0"/>
              <a:t>Indexed data to create and test rudimentary typology (Lichtman, 2010)</a:t>
            </a:r>
          </a:p>
          <a:p>
            <a:pPr lvl="1"/>
            <a:r>
              <a:rPr lang="en-US" dirty="0"/>
              <a:t>Consulted the raw data and created an audit trail (Fernald &amp; Duclos, 2005; Miles et al., 1994)</a:t>
            </a:r>
          </a:p>
          <a:p>
            <a:pPr lvl="1"/>
            <a:r>
              <a:rPr lang="en-US" dirty="0"/>
              <a:t>Comprehensive types (</a:t>
            </a:r>
            <a:r>
              <a:rPr lang="en-US" dirty="0" err="1"/>
              <a:t>Saldaña</a:t>
            </a:r>
            <a:r>
              <a:rPr lang="en-US" dirty="0"/>
              <a:t>, 2013)</a:t>
            </a:r>
          </a:p>
          <a:p>
            <a:pPr lvl="1"/>
            <a:r>
              <a:rPr lang="en-US" dirty="0"/>
              <a:t>Categorized each of the 25 rural community college locations in a single type and/or sub-type, and we determined the typology was complete (Spradley, 1979) </a:t>
            </a:r>
          </a:p>
          <a:p>
            <a:r>
              <a:rPr lang="en-US" dirty="0"/>
              <a:t>Limitations </a:t>
            </a:r>
          </a:p>
          <a:p>
            <a:r>
              <a:rPr lang="en-US" dirty="0"/>
              <a:t>Trustworthiness </a:t>
            </a:r>
          </a:p>
          <a:p>
            <a:pPr lvl="1"/>
            <a:r>
              <a:rPr lang="en-US" dirty="0"/>
              <a:t>Interdisciplinary team analysis</a:t>
            </a:r>
          </a:p>
          <a:p>
            <a:pPr lvl="1"/>
            <a:r>
              <a:rPr lang="en-US" dirty="0"/>
              <a:t>Member checking (Ruef &amp; Nag, 2011)</a:t>
            </a:r>
          </a:p>
        </p:txBody>
      </p:sp>
    </p:spTree>
    <p:extLst>
      <p:ext uri="{BB962C8B-B14F-4D97-AF65-F5344CB8AC3E}">
        <p14:creationId xmlns:p14="http://schemas.microsoft.com/office/powerpoint/2010/main" val="2679875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630DF-FFEF-4CC2-9A86-9CAB05356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D016A-E31F-4963-89F5-F9D4C4DB3C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65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hade val="98000"/>
                <a:satMod val="130000"/>
                <a:lumMod val="102000"/>
              </a:schemeClr>
            </a:gs>
            <a:gs pos="100000">
              <a:schemeClr val="bg1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3EF5919-8029-47B7-A937-289157D4C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265183"/>
              </p:ext>
            </p:extLst>
          </p:nvPr>
        </p:nvGraphicFramePr>
        <p:xfrm>
          <a:off x="755010" y="1545140"/>
          <a:ext cx="10351007" cy="5042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1728">
                  <a:extLst>
                    <a:ext uri="{9D8B030D-6E8A-4147-A177-3AD203B41FA5}">
                      <a16:colId xmlns:a16="http://schemas.microsoft.com/office/drawing/2014/main" val="3562767891"/>
                    </a:ext>
                  </a:extLst>
                </a:gridCol>
                <a:gridCol w="1257391">
                  <a:extLst>
                    <a:ext uri="{9D8B030D-6E8A-4147-A177-3AD203B41FA5}">
                      <a16:colId xmlns:a16="http://schemas.microsoft.com/office/drawing/2014/main" val="1617635762"/>
                    </a:ext>
                  </a:extLst>
                </a:gridCol>
                <a:gridCol w="7191888">
                  <a:extLst>
                    <a:ext uri="{9D8B030D-6E8A-4147-A177-3AD203B41FA5}">
                      <a16:colId xmlns:a16="http://schemas.microsoft.com/office/drawing/2014/main" val="1794131423"/>
                    </a:ext>
                  </a:extLst>
                </a:gridCol>
              </a:tblGrid>
              <a:tr h="26559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Type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Frequency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Overview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524908"/>
                  </a:ext>
                </a:extLst>
              </a:tr>
              <a:tr h="81485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College Hub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Offers the most comprehensive options for programs, classes, and services; has the largest student population; provides services across college locations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extLst>
                  <a:ext uri="{0D108BD9-81ED-4DB2-BD59-A6C34878D82A}">
                    <a16:rowId xmlns:a16="http://schemas.microsoft.com/office/drawing/2014/main" val="1699064182"/>
                  </a:ext>
                </a:extLst>
              </a:tr>
              <a:tr h="57821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Satellite Sites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Smaller locations that further expand the college’s reach and opportunities to rural communities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extLst>
                  <a:ext uri="{0D108BD9-81ED-4DB2-BD59-A6C34878D82A}">
                    <a16:rowId xmlns:a16="http://schemas.microsoft.com/office/drawing/2014/main" val="3687743072"/>
                  </a:ext>
                </a:extLst>
              </a:tr>
              <a:tr h="2655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Satellite Sub-type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extLst>
                  <a:ext uri="{0D108BD9-81ED-4DB2-BD59-A6C34878D82A}">
                    <a16:rowId xmlns:a16="http://schemas.microsoft.com/office/drawing/2014/main" val="54644857"/>
                  </a:ext>
                </a:extLst>
              </a:tr>
              <a:tr h="57821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Focused Site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Specific degree and certificate programs can be completed at the site; often tailored to local industry needs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extLst>
                  <a:ext uri="{0D108BD9-81ED-4DB2-BD59-A6C34878D82A}">
                    <a16:rowId xmlns:a16="http://schemas.microsoft.com/office/drawing/2014/main" val="3954181627"/>
                  </a:ext>
                </a:extLst>
              </a:tr>
              <a:tr h="5402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Outreach Site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Offers select student services and courses; degrees cannot be completed at the location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extLst>
                  <a:ext uri="{0D108BD9-81ED-4DB2-BD59-A6C34878D82A}">
                    <a16:rowId xmlns:a16="http://schemas.microsoft.com/office/drawing/2014/main" val="2451328759"/>
                  </a:ext>
                </a:extLst>
              </a:tr>
              <a:tr h="57821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Scaled Hub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Includes many of the same offerings as the college hub but they are reduced to reflect the size of the local community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extLst>
                  <a:ext uri="{0D108BD9-81ED-4DB2-BD59-A6C34878D82A}">
                    <a16:rowId xmlns:a16="http://schemas.microsoft.com/office/drawing/2014/main" val="2396617298"/>
                  </a:ext>
                </a:extLst>
              </a:tr>
              <a:tr h="57821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Virtual Site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 course offerings, virtual student services, and fully online degree and certificate programs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extLst>
                  <a:ext uri="{0D108BD9-81ED-4DB2-BD59-A6C34878D82A}">
                    <a16:rowId xmlns:a16="http://schemas.microsoft.com/office/drawing/2014/main" val="1099121000"/>
                  </a:ext>
                </a:extLst>
              </a:tr>
              <a:tr h="57821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Partner Site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Shared physical location for two or more educational institutions or articulation agreements between two educational institutions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extLst>
                  <a:ext uri="{0D108BD9-81ED-4DB2-BD59-A6C34878D82A}">
                    <a16:rowId xmlns:a16="http://schemas.microsoft.com/office/drawing/2014/main" val="285058487"/>
                  </a:ext>
                </a:extLst>
              </a:tr>
              <a:tr h="2655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Closing Site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Site was in the process of closing or it closed during our study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387" marR="25387" marT="0" marB="0"/>
                </a:tc>
                <a:extLst>
                  <a:ext uri="{0D108BD9-81ED-4DB2-BD59-A6C34878D82A}">
                    <a16:rowId xmlns:a16="http://schemas.microsoft.com/office/drawing/2014/main" val="3636872044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66526F66-D986-4779-9187-41E28AECF22B}"/>
              </a:ext>
            </a:extLst>
          </p:cNvPr>
          <p:cNvSpPr txBox="1">
            <a:spLocks/>
          </p:cNvSpPr>
          <p:nvPr/>
        </p:nvSpPr>
        <p:spPr>
          <a:xfrm>
            <a:off x="1119259" y="185141"/>
            <a:ext cx="9692640" cy="13971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5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Rural Community College Location Typology  </a:t>
            </a:r>
          </a:p>
        </p:txBody>
      </p:sp>
    </p:spTree>
    <p:extLst>
      <p:ext uri="{BB962C8B-B14F-4D97-AF65-F5344CB8AC3E}">
        <p14:creationId xmlns:p14="http://schemas.microsoft.com/office/powerpoint/2010/main" val="5441050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98</TotalTime>
  <Words>1227</Words>
  <Application>Microsoft Office PowerPoint</Application>
  <PresentationFormat>Widescreen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Schoolbook</vt:lpstr>
      <vt:lpstr>Times New Roman</vt:lpstr>
      <vt:lpstr>Wingdings 2</vt:lpstr>
      <vt:lpstr>View</vt:lpstr>
      <vt:lpstr>Fostering Equity through Educational, Financial, and Geographic Access: A Rural Community College Typology </vt:lpstr>
      <vt:lpstr>Researchers</vt:lpstr>
      <vt:lpstr>Introduction &amp;  Literature Review</vt:lpstr>
      <vt:lpstr>Research Questions </vt:lpstr>
      <vt:lpstr>Methods</vt:lpstr>
      <vt:lpstr>Data</vt:lpstr>
      <vt:lpstr>Analysis </vt:lpstr>
      <vt:lpstr>Findings</vt:lpstr>
      <vt:lpstr>PowerPoint Presentation</vt:lpstr>
      <vt:lpstr>Rural community colleges foster equity via access </vt:lpstr>
      <vt:lpstr>Discussion &amp;  Concluding Thoughts</vt:lpstr>
      <vt:lpstr>References </vt:lpstr>
      <vt:lpstr>Thank you Comments 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Fostering Equity through Educational, Financial, and Geographic Access: A Rural Community College Typology </dc:title>
  <dc:creator>Ocean, Mia</dc:creator>
  <cp:lastModifiedBy>Ocean, Mia</cp:lastModifiedBy>
  <cp:revision>3</cp:revision>
  <dcterms:created xsi:type="dcterms:W3CDTF">2021-01-08T16:42:22Z</dcterms:created>
  <dcterms:modified xsi:type="dcterms:W3CDTF">2021-01-12T18:04:39Z</dcterms:modified>
</cp:coreProperties>
</file>